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5" r:id="rId10"/>
    <p:sldId id="258" r:id="rId11"/>
    <p:sldId id="259" r:id="rId12"/>
    <p:sldId id="260" r:id="rId13"/>
    <p:sldId id="261" r:id="rId14"/>
    <p:sldId id="264" r:id="rId15"/>
    <p:sldId id="265" r:id="rId16"/>
    <p:sldId id="273" r:id="rId17"/>
    <p:sldId id="287" r:id="rId18"/>
    <p:sldId id="288" r:id="rId19"/>
    <p:sldId id="289" r:id="rId20"/>
    <p:sldId id="282" r:id="rId21"/>
    <p:sldId id="284" r:id="rId22"/>
    <p:sldId id="283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218" y="-4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FEF7-87F9-4488-95B6-410BF319E93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348F-AA20-4F15-8F3B-9EF94DE85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88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FEF7-87F9-4488-95B6-410BF319E93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348F-AA20-4F15-8F3B-9EF94DE85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03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FEF7-87F9-4488-95B6-410BF319E93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348F-AA20-4F15-8F3B-9EF94DE85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0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FEF7-87F9-4488-95B6-410BF319E93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348F-AA20-4F15-8F3B-9EF94DE85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8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FEF7-87F9-4488-95B6-410BF319E93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348F-AA20-4F15-8F3B-9EF94DE85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88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FEF7-87F9-4488-95B6-410BF319E93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348F-AA20-4F15-8F3B-9EF94DE85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63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FEF7-87F9-4488-95B6-410BF319E93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348F-AA20-4F15-8F3B-9EF94DE85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55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FEF7-87F9-4488-95B6-410BF319E93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348F-AA20-4F15-8F3B-9EF94DE85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0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FEF7-87F9-4488-95B6-410BF319E93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348F-AA20-4F15-8F3B-9EF94DE85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32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FEF7-87F9-4488-95B6-410BF319E93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348F-AA20-4F15-8F3B-9EF94DE85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37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FEF7-87F9-4488-95B6-410BF319E93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348F-AA20-4F15-8F3B-9EF94DE85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1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2FEF7-87F9-4488-95B6-410BF319E93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3348F-AA20-4F15-8F3B-9EF94DE85B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3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5791200"/>
          </a:xfrm>
        </p:spPr>
        <p:txBody>
          <a:bodyPr>
            <a:normAutofit/>
          </a:bodyPr>
          <a:lstStyle/>
          <a:p>
            <a:r>
              <a:rPr lang="en-US" dirty="0" smtClean="0"/>
              <a:t>Additive Manufacturing</a:t>
            </a:r>
            <a:br>
              <a:rPr lang="en-US" dirty="0" smtClean="0"/>
            </a:br>
            <a:r>
              <a:rPr lang="en-US" dirty="0" smtClean="0"/>
              <a:t>(or 3D Printing)</a:t>
            </a:r>
            <a:br>
              <a:rPr lang="en-US" dirty="0" smtClean="0"/>
            </a:br>
            <a:r>
              <a:rPr lang="en-US" sz="2700" dirty="0" smtClean="0"/>
              <a:t>(or Rapid Prototyping)</a:t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AM methods, and </a:t>
            </a:r>
            <a:r>
              <a:rPr lang="en-US" sz="2700" dirty="0" smtClean="0"/>
              <a:t>concurrent barriers and challenges</a:t>
            </a:r>
            <a:br>
              <a:rPr lang="en-US" sz="2700" dirty="0" smtClean="0"/>
            </a:br>
            <a:r>
              <a:rPr lang="en-US" sz="2700" dirty="0"/>
              <a:t/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6019800"/>
            <a:ext cx="6400800" cy="838200"/>
          </a:xfrm>
        </p:spPr>
        <p:txBody>
          <a:bodyPr/>
          <a:lstStyle/>
          <a:p>
            <a:r>
              <a:rPr lang="en-US" dirty="0" smtClean="0"/>
              <a:t>MAE 540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80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barriers and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dirty="0" smtClean="0"/>
              <a:t>Building scalability vs. layer resolution</a:t>
            </a:r>
          </a:p>
          <a:p>
            <a:pPr lvl="1"/>
            <a:r>
              <a:rPr lang="en-US" dirty="0" smtClean="0"/>
              <a:t>Layer resolution for commercially-available AM systems: ~0.1mm (</a:t>
            </a:r>
            <a:r>
              <a:rPr lang="en-US" dirty="0" err="1" smtClean="0"/>
              <a:t>Makerbot</a:t>
            </a:r>
            <a:r>
              <a:rPr lang="en-US" dirty="0" smtClean="0"/>
              <a:t> Replicator 2) to 25mm</a:t>
            </a:r>
          </a:p>
          <a:p>
            <a:pPr lvl="1"/>
            <a:r>
              <a:rPr lang="en-US" dirty="0" smtClean="0"/>
              <a:t>Full spectrum of build sizes in research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27927" r="50919" b="22414"/>
          <a:stretch/>
        </p:blipFill>
        <p:spPr bwMode="auto">
          <a:xfrm>
            <a:off x="14402" y="3576649"/>
            <a:ext cx="3688366" cy="294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10400" y="4196477"/>
            <a:ext cx="22987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Lee and Kim (2014)</a:t>
            </a:r>
          </a:p>
          <a:p>
            <a:endParaRPr lang="en-US" dirty="0" smtClean="0"/>
          </a:p>
          <a:p>
            <a:r>
              <a:rPr lang="en-US" dirty="0" smtClean="0"/>
              <a:t>Building </a:t>
            </a:r>
            <a:r>
              <a:rPr lang="en-US" dirty="0" err="1" smtClean="0"/>
              <a:t>nanoscaffolds</a:t>
            </a:r>
            <a:r>
              <a:rPr lang="en-US" dirty="0" smtClean="0"/>
              <a:t>, </a:t>
            </a:r>
            <a:r>
              <a:rPr lang="en-US" dirty="0" err="1" smtClean="0"/>
              <a:t>nanofilters</a:t>
            </a:r>
            <a:r>
              <a:rPr lang="en-US" dirty="0" smtClean="0"/>
              <a:t>, </a:t>
            </a:r>
            <a:r>
              <a:rPr lang="en-US" dirty="0" err="1" smtClean="0"/>
              <a:t>nanorobots</a:t>
            </a:r>
            <a:r>
              <a:rPr lang="en-US" dirty="0" smtClean="0"/>
              <a:t>, and </a:t>
            </a:r>
            <a:r>
              <a:rPr lang="en-US" dirty="0" err="1" smtClean="0"/>
              <a:t>nanoelectrodes</a:t>
            </a:r>
            <a:r>
              <a:rPr lang="en-US" dirty="0"/>
              <a:t> </a:t>
            </a:r>
            <a:r>
              <a:rPr lang="en-US" dirty="0" smtClean="0"/>
              <a:t>with </a:t>
            </a:r>
            <a:r>
              <a:rPr lang="en-US" dirty="0" err="1" smtClean="0"/>
              <a:t>electrospun</a:t>
            </a:r>
            <a:r>
              <a:rPr lang="en-US" dirty="0" smtClean="0"/>
              <a:t> polymer nanofibers</a:t>
            </a:r>
            <a:endParaRPr lang="en-US" dirty="0"/>
          </a:p>
        </p:txBody>
      </p:sp>
      <p:sp>
        <p:nvSpPr>
          <p:cNvPr id="5" name="AutoShape 4" descr="Image result for nanoscaffo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768" y="3610004"/>
            <a:ext cx="1457542" cy="131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7" descr="Image result for nanofil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261" y="4957887"/>
            <a:ext cx="3348037" cy="166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61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barriers and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dirty="0" smtClean="0"/>
              <a:t>Building scalability vs. layer resolution</a:t>
            </a:r>
          </a:p>
          <a:p>
            <a:pPr lvl="1"/>
            <a:r>
              <a:rPr lang="en-US" dirty="0" smtClean="0"/>
              <a:t>Layer resolution for commercially-available AM systems: ~0.1mm (</a:t>
            </a:r>
            <a:r>
              <a:rPr lang="en-US" dirty="0" err="1" smtClean="0"/>
              <a:t>Makerbot</a:t>
            </a:r>
            <a:r>
              <a:rPr lang="en-US" dirty="0" smtClean="0"/>
              <a:t> Replicator 2) to 25mm</a:t>
            </a:r>
          </a:p>
          <a:p>
            <a:pPr lvl="1"/>
            <a:r>
              <a:rPr lang="en-US" dirty="0" smtClean="0"/>
              <a:t>Full spectrum of build sizes in research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5" name="AutoShape 4" descr="Image result for nanoscaffo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Image result for nanofil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6" t="19947" r="32388" b="27559"/>
          <a:stretch/>
        </p:blipFill>
        <p:spPr bwMode="auto">
          <a:xfrm>
            <a:off x="76200" y="3550915"/>
            <a:ext cx="3505200" cy="326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5934670"/>
            <a:ext cx="2057400" cy="923330"/>
          </a:xfrm>
          <a:prstGeom prst="rect">
            <a:avLst/>
          </a:prstGeom>
          <a:solidFill>
            <a:srgbClr val="FFFF00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Daicho</a:t>
            </a:r>
            <a:r>
              <a:rPr lang="en-US" b="1" dirty="0" smtClean="0"/>
              <a:t> et al. (2013) 3D carbon microstructures</a:t>
            </a:r>
            <a:endParaRPr lang="en-US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6" t="17533" r="27489" b="13464"/>
          <a:stretch/>
        </p:blipFill>
        <p:spPr bwMode="auto">
          <a:xfrm>
            <a:off x="3581400" y="3550914"/>
            <a:ext cx="3313258" cy="326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81400" y="5943600"/>
            <a:ext cx="2057400" cy="923330"/>
          </a:xfrm>
          <a:prstGeom prst="rect">
            <a:avLst/>
          </a:prstGeom>
          <a:solidFill>
            <a:srgbClr val="FFFF00">
              <a:alpha val="47843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Khoshnevis</a:t>
            </a:r>
            <a:r>
              <a:rPr lang="en-US" b="1" dirty="0" smtClean="0"/>
              <a:t> et al. (2006) Mega-scale fabrication</a:t>
            </a:r>
            <a:endParaRPr lang="en-US" b="1" dirty="0"/>
          </a:p>
        </p:txBody>
      </p:sp>
      <p:sp>
        <p:nvSpPr>
          <p:cNvPr id="8" name="AutoShape 5" descr="http://www.3ders.org/images/house-3d-printed-shanghai-12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401" y="3581075"/>
            <a:ext cx="2285999" cy="136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658" y="4950000"/>
            <a:ext cx="2274014" cy="15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08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barriers and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 smtClean="0"/>
              <a:t>Material heterogeneity and structural reliability</a:t>
            </a:r>
          </a:p>
          <a:p>
            <a:pPr lvl="1"/>
            <a:r>
              <a:rPr lang="en-US" dirty="0" smtClean="0"/>
              <a:t>Limited AM materials</a:t>
            </a:r>
          </a:p>
          <a:p>
            <a:pPr lvl="1"/>
            <a:r>
              <a:rPr lang="en-US" dirty="0" smtClean="0"/>
              <a:t>Anisotropic mechanical properties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7" t="12808" r="13701" b="29029"/>
          <a:stretch/>
        </p:blipFill>
        <p:spPr bwMode="auto">
          <a:xfrm>
            <a:off x="-15600" y="3657600"/>
            <a:ext cx="4940072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7" t="13858" r="26509" b="35433"/>
          <a:stretch/>
        </p:blipFill>
        <p:spPr bwMode="auto">
          <a:xfrm>
            <a:off x="4961899" y="3733800"/>
            <a:ext cx="4098701" cy="271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25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barriers and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 smtClean="0"/>
              <a:t>Material heterogeneity and structural reliability</a:t>
            </a:r>
          </a:p>
          <a:p>
            <a:pPr lvl="1"/>
            <a:r>
              <a:rPr lang="en-US" dirty="0" smtClean="0"/>
              <a:t>Functionally-graded materials have uncertain behavior at the material interfaces</a:t>
            </a:r>
            <a:endParaRPr lang="en-US" dirty="0"/>
          </a:p>
        </p:txBody>
      </p:sp>
      <p:sp>
        <p:nvSpPr>
          <p:cNvPr id="4" name="AutoShape 2" descr="Image result for FUNCTIONALLY GRADED SOFT ROBO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0200"/>
            <a:ext cx="544285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 descr="Image result for FUNCTIONALLY GRADED SOFT ROBO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6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143000"/>
          </a:xfrm>
        </p:spPr>
        <p:txBody>
          <a:bodyPr/>
          <a:lstStyle/>
          <a:p>
            <a:r>
              <a:rPr lang="en-US" dirty="0" smtClean="0"/>
              <a:t>Concurrent barriers and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4525963"/>
          </a:xfrm>
        </p:spPr>
        <p:txBody>
          <a:bodyPr/>
          <a:lstStyle/>
          <a:p>
            <a:r>
              <a:rPr lang="en-US" dirty="0" smtClean="0"/>
              <a:t>Use of support material</a:t>
            </a:r>
          </a:p>
        </p:txBody>
      </p:sp>
      <p:sp>
        <p:nvSpPr>
          <p:cNvPr id="4" name="AutoShape 2" descr="Image result for FUNCTIONALLY GRADED SOFT ROBO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5" descr="Image result for FUNCTIONALLY GRADED SOFT ROBO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t="44095" r="14401" b="29029"/>
          <a:stretch/>
        </p:blipFill>
        <p:spPr bwMode="auto">
          <a:xfrm>
            <a:off x="381000" y="907200"/>
            <a:ext cx="8001000" cy="192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9322" y="2681400"/>
            <a:ext cx="7608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(a) Build-direction. (b) Subtended angle. (c) Support length. (d) Support volume.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5" t="15853" r="18364" b="32598"/>
          <a:stretch/>
        </p:blipFill>
        <p:spPr bwMode="auto">
          <a:xfrm>
            <a:off x="152400" y="3008175"/>
            <a:ext cx="7464425" cy="38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781800" y="3962400"/>
            <a:ext cx="2362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Mirzendehdel</a:t>
            </a:r>
            <a:r>
              <a:rPr lang="en-US" dirty="0" smtClean="0"/>
              <a:t> et al. (2016)</a:t>
            </a:r>
          </a:p>
          <a:p>
            <a:endParaRPr lang="en-US" dirty="0" smtClean="0"/>
          </a:p>
          <a:p>
            <a:r>
              <a:rPr lang="en-US" dirty="0" smtClean="0"/>
              <a:t>Effect of support constraint on optimized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57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Concurrent barriers and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5237"/>
            <a:ext cx="9144000" cy="4525963"/>
          </a:xfrm>
        </p:spPr>
        <p:txBody>
          <a:bodyPr/>
          <a:lstStyle/>
          <a:p>
            <a:r>
              <a:rPr lang="en-US" dirty="0" smtClean="0"/>
              <a:t>Removal of support material</a:t>
            </a:r>
          </a:p>
        </p:txBody>
      </p:sp>
      <p:sp>
        <p:nvSpPr>
          <p:cNvPr id="4" name="AutoShape 2" descr="Image result for FUNCTIONALLY GRADED SOFT ROBO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5" descr="Image result for FUNCTIONALLY GRADED SOFT ROBO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8" t="20052" r="15451" b="39974"/>
          <a:stretch/>
        </p:blipFill>
        <p:spPr bwMode="auto">
          <a:xfrm>
            <a:off x="381000" y="2244169"/>
            <a:ext cx="7099200" cy="27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1000" y="1874837"/>
            <a:ext cx="1547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etching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17332" y="1874837"/>
            <a:ext cx="1402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etching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66600" y="4951369"/>
            <a:ext cx="739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Lefky</a:t>
            </a:r>
            <a:r>
              <a:rPr lang="en-US" dirty="0" smtClean="0"/>
              <a:t> et al. (2016) Dissolvable metal supports for printed metal parts </a:t>
            </a:r>
          </a:p>
          <a:p>
            <a:r>
              <a:rPr lang="en-US" dirty="0" smtClean="0"/>
              <a:t>(from Dr. Owen </a:t>
            </a:r>
            <a:r>
              <a:rPr lang="en-US" dirty="0" err="1" smtClean="0"/>
              <a:t>Hildreth’s</a:t>
            </a:r>
            <a:r>
              <a:rPr lang="en-US" dirty="0" smtClean="0"/>
              <a:t> group)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70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4" t="12501" r="20050" b="16336"/>
          <a:stretch/>
        </p:blipFill>
        <p:spPr bwMode="auto">
          <a:xfrm>
            <a:off x="38099" y="0"/>
            <a:ext cx="9116967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38425" y="800100"/>
            <a:ext cx="419100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Gao et al. (2015) The status, challenges, and future of additive manufacturing in engineering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92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686800" cy="4525963"/>
          </a:xfrm>
        </p:spPr>
        <p:txBody>
          <a:bodyPr/>
          <a:lstStyle/>
          <a:p>
            <a:r>
              <a:rPr lang="en-US" dirty="0" smtClean="0"/>
              <a:t>Geometry design for AM</a:t>
            </a:r>
          </a:p>
          <a:p>
            <a:pPr lvl="1"/>
            <a:r>
              <a:rPr lang="en-US" dirty="0" smtClean="0"/>
              <a:t>3D representations </a:t>
            </a:r>
            <a:r>
              <a:rPr lang="en-US" dirty="0" smtClean="0"/>
              <a:t>suitable for editing, analyzing and printing</a:t>
            </a:r>
            <a:endParaRPr lang="en-US" dirty="0"/>
          </a:p>
        </p:txBody>
      </p:sp>
      <p:sp>
        <p:nvSpPr>
          <p:cNvPr id="4" name="AutoShape 2" descr="Image result for burr puzzle chinese architec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Image result for 3d mes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38600"/>
            <a:ext cx="252663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76475"/>
            <a:ext cx="6841524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" descr="Image result for ldni representa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703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r="22500"/>
          <a:stretch/>
        </p:blipFill>
        <p:spPr bwMode="auto">
          <a:xfrm>
            <a:off x="6412832" y="4038600"/>
            <a:ext cx="274108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31555" y="2286000"/>
            <a:ext cx="82644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voxel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498432" y="4038600"/>
            <a:ext cx="86594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mesh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8394032" y="6396335"/>
            <a:ext cx="77938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LDNI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872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6868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Geometry design for AM</a:t>
            </a:r>
          </a:p>
          <a:p>
            <a:pPr lvl="1"/>
            <a:r>
              <a:rPr lang="en-US" dirty="0" smtClean="0"/>
              <a:t>Geometric processing: hollowing and thickening, support generation</a:t>
            </a:r>
          </a:p>
          <a:p>
            <a:pPr lvl="1"/>
            <a:r>
              <a:rPr lang="en-US" dirty="0" smtClean="0"/>
              <a:t>Structure optimization, model validation</a:t>
            </a:r>
          </a:p>
          <a:p>
            <a:pPr lvl="1"/>
            <a:r>
              <a:rPr lang="en-US" dirty="0" smtClean="0"/>
              <a:t>Multi-material representation and analysis</a:t>
            </a:r>
          </a:p>
          <a:p>
            <a:pPr lvl="1"/>
            <a:r>
              <a:rPr lang="en-US" dirty="0" smtClean="0"/>
              <a:t>4D printing, origami sheets</a:t>
            </a:r>
          </a:p>
          <a:p>
            <a:pPr lvl="1"/>
            <a:r>
              <a:rPr lang="en-US" dirty="0" smtClean="0"/>
              <a:t>New design tools: Sketch based, gesture based</a:t>
            </a:r>
          </a:p>
          <a:p>
            <a:pPr lvl="1"/>
            <a:r>
              <a:rPr lang="en-US" dirty="0" smtClean="0"/>
              <a:t>3D optical scanning</a:t>
            </a:r>
          </a:p>
          <a:p>
            <a:pPr lvl="1"/>
            <a:r>
              <a:rPr lang="en-US" dirty="0" smtClean="0"/>
              <a:t>Material-efficient and environment-friendly AM</a:t>
            </a:r>
          </a:p>
          <a:p>
            <a:pPr lvl="1"/>
            <a:endParaRPr lang="en-US" dirty="0"/>
          </a:p>
        </p:txBody>
      </p:sp>
      <p:sp>
        <p:nvSpPr>
          <p:cNvPr id="4" name="AutoShape 2" descr="Image result for burr puzzle chinese architec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Image result for 3d mes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ldni representa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0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3D marketplaces</a:t>
            </a:r>
            <a:endParaRPr lang="en-US" dirty="0"/>
          </a:p>
        </p:txBody>
      </p:sp>
      <p:sp>
        <p:nvSpPr>
          <p:cNvPr id="4" name="AutoShape 2" descr="Image result for burr puzzle chinese architec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Image result for 3d mes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ldni representa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562600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Shapeways</a:t>
            </a:r>
            <a:r>
              <a:rPr lang="en-US" dirty="0" smtClean="0"/>
              <a:t>: </a:t>
            </a:r>
            <a:r>
              <a:rPr lang="en-US" dirty="0"/>
              <a:t>Design, Prototype, Buy and Sell custom </a:t>
            </a:r>
            <a:r>
              <a:rPr lang="en-US" dirty="0" smtClean="0"/>
              <a:t>products; </a:t>
            </a:r>
            <a:r>
              <a:rPr lang="en-US" dirty="0"/>
              <a:t>The world's largest online 3D Printing Service, Community and Marketplace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Thingiverse</a:t>
            </a:r>
            <a:r>
              <a:rPr lang="en-US" dirty="0" smtClean="0"/>
              <a:t>: Download </a:t>
            </a:r>
            <a:r>
              <a:rPr lang="en-US" dirty="0"/>
              <a:t>our files and build them with your </a:t>
            </a:r>
            <a:r>
              <a:rPr lang="en-US" dirty="0" err="1"/>
              <a:t>lasercutter</a:t>
            </a:r>
            <a:r>
              <a:rPr lang="en-US" dirty="0"/>
              <a:t>, 3D printer, or CNC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Sculpteo</a:t>
            </a:r>
            <a:r>
              <a:rPr lang="en-US" dirty="0" smtClean="0"/>
              <a:t>: </a:t>
            </a:r>
            <a:r>
              <a:rPr lang="en-US" dirty="0"/>
              <a:t>offers everyone rapid online 3D printing services. </a:t>
            </a:r>
            <a:endParaRPr lang="en-US" dirty="0" smtClean="0"/>
          </a:p>
          <a:p>
            <a:r>
              <a:rPr lang="en-US" dirty="0" err="1" smtClean="0"/>
              <a:t>Onshape</a:t>
            </a:r>
            <a:r>
              <a:rPr lang="en-US" dirty="0" smtClean="0"/>
              <a:t>: </a:t>
            </a:r>
            <a:r>
              <a:rPr lang="en-US" dirty="0"/>
              <a:t>full-cloud 3D CAD system that lets everyone on a design team simultaneously work together using a web browser, phone or tablet.</a:t>
            </a:r>
          </a:p>
        </p:txBody>
      </p:sp>
    </p:spTree>
    <p:extLst>
      <p:ext uri="{BB962C8B-B14F-4D97-AF65-F5344CB8AC3E}">
        <p14:creationId xmlns:p14="http://schemas.microsoft.com/office/powerpoint/2010/main" val="327103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143000"/>
          </a:xfrm>
        </p:spPr>
        <p:txBody>
          <a:bodyPr/>
          <a:lstStyle/>
          <a:p>
            <a:r>
              <a:rPr lang="en-US" dirty="0" smtClean="0"/>
              <a:t>AM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3237"/>
            <a:ext cx="8229600" cy="4525963"/>
          </a:xfrm>
        </p:spPr>
        <p:txBody>
          <a:bodyPr/>
          <a:lstStyle/>
          <a:p>
            <a:r>
              <a:rPr lang="en-US" dirty="0" smtClean="0"/>
              <a:t>Material extrusion aka Fused Deposition Modeling (FDM): create layers by mechanically extruding molten thermoplastic material (e.g., ABS or PLA, and processing ceramic and metal pastes) onto a substrate.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0" r="18699"/>
          <a:stretch/>
        </p:blipFill>
        <p:spPr bwMode="auto">
          <a:xfrm>
            <a:off x="609600" y="3040800"/>
            <a:ext cx="4708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74591" y="6236980"/>
            <a:ext cx="2178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Price: ~$1000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174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Burr Puzzles and ancient wood joinery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Burr Puzzle: interlocking puzzle consisting of notched sticks, combined to make one three-dimensional, usually symmetrical unit.</a:t>
            </a:r>
            <a:endParaRPr lang="en-US" dirty="0"/>
          </a:p>
        </p:txBody>
      </p:sp>
      <p:sp>
        <p:nvSpPr>
          <p:cNvPr id="4" name="AutoShape 2" descr="Image result for burr puzzle chinese architec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95600"/>
            <a:ext cx="3571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18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Burr Puzzles and ancient wood joints</a:t>
            </a:r>
            <a:endParaRPr lang="en-US" dirty="0"/>
          </a:p>
        </p:txBody>
      </p:sp>
      <p:sp>
        <p:nvSpPr>
          <p:cNvPr id="4" name="AutoShape 2" descr="Image result for sunmao architec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4709"/>
            <a:ext cx="10287000" cy="685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" descr="Image result for japanese wood joints 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219200"/>
            <a:ext cx="9144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Commonly used in architectures in Asian countries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4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Burr Puzzles and ancient wood joinery</a:t>
            </a:r>
            <a:endParaRPr lang="en-US" dirty="0"/>
          </a:p>
        </p:txBody>
      </p:sp>
      <p:sp>
        <p:nvSpPr>
          <p:cNvPr id="4" name="AutoShape 2" descr="Image result for sunmao architec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Image result for japanese wood joints 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2590800" cy="25908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810000"/>
            <a:ext cx="2590800" cy="2590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24" y="1228725"/>
            <a:ext cx="2638425" cy="2638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49" y="1228725"/>
            <a:ext cx="2638426" cy="26384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6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143000"/>
          </a:xfrm>
        </p:spPr>
        <p:txBody>
          <a:bodyPr/>
          <a:lstStyle/>
          <a:p>
            <a:r>
              <a:rPr lang="en-US" dirty="0" smtClean="0"/>
              <a:t>3D printing Burr Puzzles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t="36250" r="8518" b="30695"/>
          <a:stretch/>
        </p:blipFill>
        <p:spPr bwMode="auto">
          <a:xfrm>
            <a:off x="190500" y="2590800"/>
            <a:ext cx="8801100" cy="226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24028" r="9722" b="44861"/>
          <a:stretch/>
        </p:blipFill>
        <p:spPr bwMode="auto">
          <a:xfrm>
            <a:off x="228600" y="457200"/>
            <a:ext cx="8886825" cy="213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t="31806" r="11112" b="39097"/>
          <a:stretch/>
        </p:blipFill>
        <p:spPr bwMode="auto">
          <a:xfrm>
            <a:off x="519112" y="4862512"/>
            <a:ext cx="8143875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15000" y="6217503"/>
            <a:ext cx="3429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Song et al. (2015) </a:t>
            </a:r>
            <a:r>
              <a:rPr lang="en-US" dirty="0" smtClean="0"/>
              <a:t>Printing 3D Objects with Interlocking Parts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4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143000"/>
          </a:xfrm>
        </p:spPr>
        <p:txBody>
          <a:bodyPr/>
          <a:lstStyle/>
          <a:p>
            <a:r>
              <a:rPr lang="en-US" dirty="0" smtClean="0"/>
              <a:t>AM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3237"/>
            <a:ext cx="8229600" cy="4525963"/>
          </a:xfrm>
        </p:spPr>
        <p:txBody>
          <a:bodyPr/>
          <a:lstStyle/>
          <a:p>
            <a:r>
              <a:rPr lang="en-US" dirty="0" smtClean="0"/>
              <a:t>Powder bed fusion (Direct metal laser sintering, selective laser melting and electron beam melting): use an energy beam (e.g. laser or electron beam) to selectively melt a powder bed.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74591" y="6236980"/>
            <a:ext cx="2816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Price: ~$1000,000</a:t>
            </a:r>
            <a:endParaRPr lang="en-US" sz="2800" dirty="0"/>
          </a:p>
        </p:txBody>
      </p:sp>
      <p:sp>
        <p:nvSpPr>
          <p:cNvPr id="4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5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30480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38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143000"/>
          </a:xfrm>
        </p:spPr>
        <p:txBody>
          <a:bodyPr/>
          <a:lstStyle/>
          <a:p>
            <a:r>
              <a:rPr lang="en-US" dirty="0" smtClean="0"/>
              <a:t>AM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3237"/>
            <a:ext cx="8229600" cy="4525963"/>
          </a:xfrm>
        </p:spPr>
        <p:txBody>
          <a:bodyPr/>
          <a:lstStyle/>
          <a:p>
            <a:r>
              <a:rPr lang="en-US" dirty="0" smtClean="0"/>
              <a:t>Vat </a:t>
            </a:r>
            <a:r>
              <a:rPr lang="en-US" dirty="0" err="1" smtClean="0"/>
              <a:t>photopolymerization</a:t>
            </a:r>
            <a:r>
              <a:rPr lang="en-US" dirty="0" smtClean="0"/>
              <a:t> aka </a:t>
            </a:r>
            <a:r>
              <a:rPr lang="en-US" dirty="0" err="1" smtClean="0"/>
              <a:t>stereolithography</a:t>
            </a:r>
            <a:r>
              <a:rPr lang="en-US" dirty="0" smtClean="0"/>
              <a:t> method (SLA): ultraviolet laser was used to selectively polymerize the UV curable resins to create a layer of solidified material, limited to photopolymers</a:t>
            </a:r>
          </a:p>
          <a:p>
            <a:endParaRPr lang="en-US" dirty="0"/>
          </a:p>
        </p:txBody>
      </p:sp>
      <p:sp>
        <p:nvSpPr>
          <p:cNvPr id="4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5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2" descr="Image result for This new type of 3D printing was inspired by Terminator 2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5" descr="Image result for Vat photopolymerizati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6940550" cy="390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965198" y="6236980"/>
            <a:ext cx="2178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Price: ~$1000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016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143000"/>
          </a:xfrm>
        </p:spPr>
        <p:txBody>
          <a:bodyPr/>
          <a:lstStyle/>
          <a:p>
            <a:r>
              <a:rPr lang="en-US" dirty="0" smtClean="0"/>
              <a:t>AM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3237"/>
            <a:ext cx="8229600" cy="4525963"/>
          </a:xfrm>
        </p:spPr>
        <p:txBody>
          <a:bodyPr/>
          <a:lstStyle/>
          <a:p>
            <a:r>
              <a:rPr lang="en-US" dirty="0" smtClean="0"/>
              <a:t>Direct energy deposition: metallic powder or wire is fed directly into the focal point of an energy beam to create a molten pool</a:t>
            </a:r>
            <a:endParaRPr lang="en-US" dirty="0"/>
          </a:p>
        </p:txBody>
      </p:sp>
      <p:sp>
        <p:nvSpPr>
          <p:cNvPr id="4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5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2" descr="Image result for This new type of 3D printing was inspired by Terminator 2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5" descr="Image result for Vat photopolymerizati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74591" y="6236980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Price: $?</a:t>
            </a:r>
            <a:endParaRPr lang="en-US" sz="2800" dirty="0"/>
          </a:p>
        </p:txBody>
      </p:sp>
      <p:sp>
        <p:nvSpPr>
          <p:cNvPr id="5" name="AutoShape 2" descr="Image result for polyje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5" descr="Image result for directed energy depositio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133600"/>
            <a:ext cx="53530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4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143000"/>
          </a:xfrm>
        </p:spPr>
        <p:txBody>
          <a:bodyPr/>
          <a:lstStyle/>
          <a:p>
            <a:r>
              <a:rPr lang="en-US" dirty="0" smtClean="0"/>
              <a:t>AM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3237"/>
            <a:ext cx="8229600" cy="4525963"/>
          </a:xfrm>
        </p:spPr>
        <p:txBody>
          <a:bodyPr/>
          <a:lstStyle/>
          <a:p>
            <a:r>
              <a:rPr lang="en-US" dirty="0" smtClean="0"/>
              <a:t>Printing circuits, sensors, and batteries through Direct Write</a:t>
            </a:r>
            <a:endParaRPr lang="en-US" dirty="0"/>
          </a:p>
        </p:txBody>
      </p:sp>
      <p:sp>
        <p:nvSpPr>
          <p:cNvPr id="4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5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2" descr="Image result for This new type of 3D printing was inspired by Terminator 2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5" descr="Image result for Vat photopolymerizati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Image result for polyje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5" descr="Image result for directed energy depositio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 t="20139" r="22870" b="11528"/>
          <a:stretch/>
        </p:blipFill>
        <p:spPr bwMode="auto">
          <a:xfrm>
            <a:off x="774700" y="1676400"/>
            <a:ext cx="58483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04000" y="4885372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Panesar</a:t>
            </a:r>
            <a:r>
              <a:rPr lang="en-US" dirty="0" smtClean="0"/>
              <a:t> et al. (2014) Design Optimization Strategy for Multifunctional 3D Printing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30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81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AM Material Cost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7395422"/>
              </p:ext>
            </p:extLst>
          </p:nvPr>
        </p:nvGraphicFramePr>
        <p:xfrm>
          <a:off x="152400" y="627248"/>
          <a:ext cx="8915400" cy="6230752"/>
        </p:xfrm>
        <a:graphic>
          <a:graphicData uri="http://schemas.openxmlformats.org/drawingml/2006/table">
            <a:tbl>
              <a:tblPr/>
              <a:tblGrid>
                <a:gridCol w="1783080"/>
                <a:gridCol w="1783080"/>
                <a:gridCol w="1783080"/>
                <a:gridCol w="1783080"/>
                <a:gridCol w="1783080"/>
              </a:tblGrid>
              <a:tr h="464829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Avenir"/>
                        </a:rPr>
                        <a:t>Material Feedstock </a:t>
                      </a:r>
                      <a:endParaRPr lang="en-US" sz="1800" dirty="0">
                        <a:effectLst/>
                      </a:endParaRP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2355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dirty="0">
                          <a:solidFill>
                            <a:srgbClr val="FFFFFF"/>
                          </a:solidFill>
                          <a:effectLst/>
                          <a:latin typeface="Avenir"/>
                        </a:rPr>
                        <a:t>Titanium 6AI-4V</a:t>
                      </a:r>
                      <a:endParaRPr lang="en-US" sz="1800" dirty="0">
                        <a:effectLst/>
                      </a:endParaRP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2355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Avenir"/>
                        </a:rPr>
                        <a:t>Tantalum</a:t>
                      </a:r>
                      <a:r>
                        <a:rPr lang="en-US" sz="1800" b="1" i="0">
                          <a:effectLst/>
                          <a:latin typeface="Avenir"/>
                        </a:rPr>
                        <a:t> </a:t>
                      </a:r>
                      <a:endParaRPr lang="en-US" sz="1800">
                        <a:effectLst/>
                      </a:endParaRP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2355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Avenir"/>
                        </a:rPr>
                        <a:t>Inconel 625</a:t>
                      </a:r>
                      <a:r>
                        <a:rPr lang="en-US" sz="1800" b="1" i="0">
                          <a:effectLst/>
                          <a:latin typeface="Avenir"/>
                        </a:rPr>
                        <a:t> </a:t>
                      </a:r>
                      <a:endParaRPr lang="en-US" sz="1800">
                        <a:effectLst/>
                      </a:endParaRP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2355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Avenir"/>
                        </a:rPr>
                        <a:t>  Stainless </a:t>
                      </a:r>
                      <a:b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Avenir"/>
                        </a:rPr>
                      </a:br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Avenir"/>
                        </a:rPr>
                        <a:t>  Steel 316</a:t>
                      </a:r>
                      <a:r>
                        <a:rPr lang="en-US" sz="1800" b="1" i="0">
                          <a:effectLst/>
                          <a:latin typeface="Avenir"/>
                        </a:rPr>
                        <a:t>  </a:t>
                      </a:r>
                      <a:endParaRPr lang="en-US" sz="1800">
                        <a:effectLst/>
                      </a:endParaRP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2355F"/>
                    </a:solidFill>
                  </a:tcPr>
                </a:tc>
              </a:tr>
              <a:tr h="611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dirty="0" smtClean="0">
                          <a:effectLst/>
                          <a:latin typeface="Avenir"/>
                        </a:rPr>
                        <a:t>Wire—0.035</a:t>
                      </a:r>
                      <a:r>
                        <a:rPr lang="en-US" sz="1800" b="1" i="0" dirty="0">
                          <a:effectLst/>
                          <a:latin typeface="Avenir"/>
                        </a:rPr>
                        <a:t>" Diameter</a:t>
                      </a:r>
                      <a:r>
                        <a:rPr lang="en-US" sz="1800" dirty="0">
                          <a:effectLst/>
                        </a:rPr>
                        <a:t/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b="1" i="0" dirty="0" smtClean="0">
                          <a:effectLst/>
                          <a:latin typeface="Avenir"/>
                        </a:rPr>
                        <a:t>(</a:t>
                      </a:r>
                      <a:r>
                        <a:rPr lang="en-US" sz="1800" b="1" i="0" dirty="0">
                          <a:effectLst/>
                          <a:latin typeface="Avenir"/>
                        </a:rPr>
                        <a:t>0.9 mm)</a:t>
                      </a:r>
                      <a:endParaRPr lang="en-US" sz="1800" dirty="0">
                        <a:effectLst/>
                      </a:endParaRP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dirty="0" smtClean="0">
                          <a:effectLst/>
                        </a:rPr>
                        <a:t>$</a:t>
                      </a:r>
                      <a:r>
                        <a:rPr lang="en-US" sz="1800" dirty="0">
                          <a:effectLst/>
                        </a:rPr>
                        <a:t>58/lb.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>
                          <a:effectLst/>
                        </a:rPr>
                        <a:t> $545.30/lb.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>
                          <a:effectLst/>
                        </a:rPr>
                        <a:t>$26.73/lb.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>
                          <a:effectLst/>
                        </a:rPr>
                        <a:t>$5.19/lb.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</a:tr>
              <a:tr h="61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dirty="0" smtClean="0">
                          <a:effectLst/>
                          <a:latin typeface="Avenir"/>
                        </a:rPr>
                        <a:t>Wire—0.045</a:t>
                      </a:r>
                      <a:r>
                        <a:rPr lang="en-US" sz="1800" b="1" i="0" dirty="0">
                          <a:effectLst/>
                          <a:latin typeface="Avenir"/>
                        </a:rPr>
                        <a:t>" Diameter</a:t>
                      </a:r>
                      <a:r>
                        <a:rPr lang="en-US" sz="1800" dirty="0">
                          <a:effectLst/>
                        </a:rPr>
                        <a:t/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b="1" i="0" dirty="0" smtClean="0">
                          <a:effectLst/>
                          <a:latin typeface="Avenir"/>
                        </a:rPr>
                        <a:t>(</a:t>
                      </a:r>
                      <a:r>
                        <a:rPr lang="en-US" sz="1800" b="1" i="0" dirty="0">
                          <a:effectLst/>
                          <a:latin typeface="Avenir"/>
                        </a:rPr>
                        <a:t>1.1 mm)</a:t>
                      </a:r>
                      <a:endParaRPr lang="en-US" sz="1800" dirty="0">
                        <a:effectLst/>
                      </a:endParaRP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>
                          <a:effectLst/>
                        </a:rPr>
                        <a:t> $54/lb.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>
                          <a:effectLst/>
                        </a:rPr>
                        <a:t>  $545.30/lb.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>
                          <a:effectLst/>
                        </a:rPr>
                        <a:t> $23.30/lb.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>
                          <a:effectLst/>
                        </a:rPr>
                        <a:t> $4.63/lb.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</a:tr>
              <a:tr h="61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dirty="0" smtClean="0">
                          <a:effectLst/>
                          <a:latin typeface="Avenir"/>
                        </a:rPr>
                        <a:t>Wire—0.062</a:t>
                      </a:r>
                      <a:r>
                        <a:rPr lang="en-US" sz="1800" b="1" i="0" dirty="0">
                          <a:effectLst/>
                          <a:latin typeface="Avenir"/>
                        </a:rPr>
                        <a:t>" Diameter</a:t>
                      </a:r>
                      <a:r>
                        <a:rPr lang="en-US" sz="1800" dirty="0">
                          <a:effectLst/>
                        </a:rPr>
                        <a:t/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b="1" i="0" dirty="0" smtClean="0">
                          <a:effectLst/>
                          <a:latin typeface="Avenir"/>
                        </a:rPr>
                        <a:t>(</a:t>
                      </a:r>
                      <a:r>
                        <a:rPr lang="en-US" sz="1800" b="1" i="0" dirty="0">
                          <a:effectLst/>
                          <a:latin typeface="Avenir"/>
                        </a:rPr>
                        <a:t>1.6 mm)</a:t>
                      </a:r>
                      <a:endParaRPr lang="en-US" sz="1800" dirty="0">
                        <a:effectLst/>
                      </a:endParaRP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>
                          <a:effectLst/>
                        </a:rPr>
                        <a:t> $50/lb.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>
                          <a:effectLst/>
                        </a:rPr>
                        <a:t>  $524.88/lb.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>
                          <a:effectLst/>
                        </a:rPr>
                        <a:t> $22.17/lb.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>
                          <a:effectLst/>
                        </a:rPr>
                        <a:t> $4.57/lb.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</a:tr>
              <a:tr h="61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dirty="0" smtClean="0">
                          <a:effectLst/>
                          <a:latin typeface="Avenir"/>
                        </a:rPr>
                        <a:t>Wire—0.093</a:t>
                      </a:r>
                      <a:r>
                        <a:rPr lang="en-US" sz="1800" b="1" i="0" dirty="0">
                          <a:effectLst/>
                          <a:latin typeface="Avenir"/>
                        </a:rPr>
                        <a:t>" Diameter</a:t>
                      </a:r>
                      <a:r>
                        <a:rPr lang="en-US" sz="1800" dirty="0">
                          <a:effectLst/>
                        </a:rPr>
                        <a:t/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b="1" i="0" dirty="0" smtClean="0">
                          <a:effectLst/>
                          <a:latin typeface="Avenir"/>
                        </a:rPr>
                        <a:t>(</a:t>
                      </a:r>
                      <a:r>
                        <a:rPr lang="en-US" sz="1800" b="1" i="0" dirty="0">
                          <a:effectLst/>
                          <a:latin typeface="Avenir"/>
                        </a:rPr>
                        <a:t>2.4 mm)</a:t>
                      </a:r>
                      <a:endParaRPr lang="en-US" sz="1800" dirty="0">
                        <a:effectLst/>
                      </a:endParaRP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>
                          <a:effectLst/>
                        </a:rPr>
                        <a:t> $48/lb.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>
                          <a:effectLst/>
                        </a:rPr>
                        <a:t>  $502.30/lb.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>
                          <a:effectLst/>
                        </a:rPr>
                        <a:t> $21.43/lb.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>
                          <a:effectLst/>
                        </a:rPr>
                        <a:t> $4.81/lb.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</a:tr>
              <a:tr h="61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dirty="0" smtClean="0">
                          <a:effectLst/>
                          <a:latin typeface="Avenir"/>
                        </a:rPr>
                        <a:t>Wire—0.125</a:t>
                      </a:r>
                      <a:r>
                        <a:rPr lang="en-US" sz="1800" b="1" i="0" dirty="0">
                          <a:effectLst/>
                          <a:latin typeface="Avenir"/>
                        </a:rPr>
                        <a:t>" Diameter</a:t>
                      </a:r>
                      <a:r>
                        <a:rPr lang="en-US" sz="1800" dirty="0">
                          <a:effectLst/>
                        </a:rPr>
                        <a:t/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b="1" i="0" dirty="0" smtClean="0">
                          <a:effectLst/>
                          <a:latin typeface="Avenir"/>
                        </a:rPr>
                        <a:t>(</a:t>
                      </a:r>
                      <a:r>
                        <a:rPr lang="en-US" sz="1800" b="1" i="0" dirty="0">
                          <a:effectLst/>
                          <a:latin typeface="Avenir"/>
                        </a:rPr>
                        <a:t>3.2 mm)</a:t>
                      </a:r>
                      <a:endParaRPr lang="en-US" sz="1800" dirty="0">
                        <a:effectLst/>
                      </a:endParaRP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>
                          <a:effectLst/>
                        </a:rPr>
                        <a:t> $45/lb.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>
                          <a:effectLst/>
                        </a:rPr>
                        <a:t>  $438.96/lb.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>
                          <a:effectLst/>
                        </a:rPr>
                        <a:t> $21.02/lb.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>
                          <a:effectLst/>
                        </a:rPr>
                        <a:t> $4.75/lb.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</a:tr>
              <a:tr h="6116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dirty="0" smtClean="0">
                          <a:effectLst/>
                          <a:latin typeface="Avenir"/>
                        </a:rPr>
                        <a:t>Wire—0.156</a:t>
                      </a:r>
                      <a:r>
                        <a:rPr lang="en-US" sz="1800" b="1" i="0" dirty="0">
                          <a:effectLst/>
                          <a:latin typeface="Avenir"/>
                        </a:rPr>
                        <a:t>" Diameter</a:t>
                      </a:r>
                      <a:r>
                        <a:rPr lang="en-US" sz="1800" dirty="0">
                          <a:effectLst/>
                        </a:rPr>
                        <a:t/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b="1" i="0" dirty="0" smtClean="0">
                          <a:effectLst/>
                          <a:latin typeface="Avenir"/>
                        </a:rPr>
                        <a:t>(</a:t>
                      </a:r>
                      <a:r>
                        <a:rPr lang="en-US" sz="1800" b="1" i="0" dirty="0">
                          <a:effectLst/>
                          <a:latin typeface="Avenir"/>
                        </a:rPr>
                        <a:t>4.0 mm)</a:t>
                      </a:r>
                      <a:endParaRPr lang="en-US" sz="1800" dirty="0">
                        <a:effectLst/>
                      </a:endParaRP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>
                          <a:effectLst/>
                        </a:rPr>
                        <a:t> $44/lb.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>
                          <a:effectLst/>
                        </a:rPr>
                        <a:t>   $438.96/lb.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>
                          <a:effectLst/>
                        </a:rPr>
                        <a:t> N/A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>
                          <a:effectLst/>
                        </a:rPr>
                        <a:t> $4.69/lb.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6F6"/>
                    </a:solidFill>
                  </a:tcPr>
                </a:tc>
              </a:tr>
              <a:tr h="3914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dirty="0" smtClean="0">
                          <a:effectLst/>
                          <a:latin typeface="Avenir"/>
                        </a:rPr>
                        <a:t>Powder—AM </a:t>
                      </a:r>
                      <a:r>
                        <a:rPr lang="en-US" sz="1800" b="1" i="0" dirty="0">
                          <a:effectLst/>
                          <a:latin typeface="Avenir"/>
                        </a:rPr>
                        <a:t>Grade</a:t>
                      </a:r>
                      <a:endParaRPr lang="en-US" sz="1800" dirty="0">
                        <a:effectLst/>
                      </a:endParaRP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>
                          <a:effectLst/>
                        </a:rPr>
                        <a:t> $120/lb.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>
                          <a:effectLst/>
                        </a:rPr>
                        <a:t>   $522/lb.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>
                          <a:effectLst/>
                        </a:rPr>
                        <a:t> $48/lb.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>
                          <a:effectLst/>
                        </a:rPr>
                        <a:t> $10/lb.</a:t>
                      </a:r>
                    </a:p>
                  </a:txBody>
                  <a:tcPr marL="24465" marR="24465" marT="12232" marB="122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9999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057650" y="1479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00600" y="28575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/>
              <a:t>http://www.sciaky.com/additive-manufacturing/wire-am-vs-powder-am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5339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326400"/>
            <a:ext cx="8229600" cy="1143000"/>
          </a:xfrm>
        </p:spPr>
        <p:txBody>
          <a:bodyPr/>
          <a:lstStyle/>
          <a:p>
            <a:r>
              <a:rPr lang="en-US" dirty="0" smtClean="0"/>
              <a:t>Classification of AM</a:t>
            </a:r>
            <a:endParaRPr lang="en-US" dirty="0"/>
          </a:p>
        </p:txBody>
      </p:sp>
      <p:sp>
        <p:nvSpPr>
          <p:cNvPr id="4" name="AutoShape 2" descr="Image result for FUNCTIONALLY GRADED SOFT ROBO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5" descr="Image result for FUNCTIONALLY GRADED SOFT ROBO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7" t="18373" r="22100" b="18110"/>
          <a:stretch/>
        </p:blipFill>
        <p:spPr bwMode="auto">
          <a:xfrm>
            <a:off x="582775" y="442800"/>
            <a:ext cx="8179025" cy="615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93858" y="6498600"/>
            <a:ext cx="7664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Classification of additive manufacturing processes by ASTM International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70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Concurrent barriers and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Personal fabrication vs. mass manufacturing</a:t>
            </a:r>
          </a:p>
          <a:p>
            <a:pPr lvl="1"/>
            <a:r>
              <a:rPr lang="en-US" dirty="0" smtClean="0"/>
              <a:t>Suitable products for </a:t>
            </a:r>
            <a:r>
              <a:rPr lang="en-US" dirty="0" smtClean="0"/>
              <a:t>AM: Customized, low-volume, complex, e.g., aerospace/high-end automotive components, bio-medical products, jewelry, home accessories.</a:t>
            </a:r>
          </a:p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1" y="3886200"/>
            <a:ext cx="4026243" cy="297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 descr="l_101154_025225_upda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14" y="3886200"/>
            <a:ext cx="5306786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89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</TotalTime>
  <Words>685</Words>
  <Application>Microsoft Office PowerPoint</Application>
  <PresentationFormat>On-screen Show (4:3)</PresentationFormat>
  <Paragraphs>125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Additive Manufacturing (or 3D Printing) (or Rapid Prototyping)  AM methods, and concurrent barriers and challenges  </vt:lpstr>
      <vt:lpstr>AM methods</vt:lpstr>
      <vt:lpstr>AM methods</vt:lpstr>
      <vt:lpstr>AM methods</vt:lpstr>
      <vt:lpstr>AM methods</vt:lpstr>
      <vt:lpstr>AM methods</vt:lpstr>
      <vt:lpstr>AM Material Cost</vt:lpstr>
      <vt:lpstr>Classification of AM</vt:lpstr>
      <vt:lpstr>Concurrent barriers and challenges</vt:lpstr>
      <vt:lpstr>Concurrent barriers and challenges</vt:lpstr>
      <vt:lpstr>Concurrent barriers and challenges</vt:lpstr>
      <vt:lpstr>Concurrent barriers and challenges</vt:lpstr>
      <vt:lpstr>Concurrent barriers and challenges</vt:lpstr>
      <vt:lpstr>Concurrent barriers and challenges</vt:lpstr>
      <vt:lpstr>Concurrent barriers and challenges</vt:lpstr>
      <vt:lpstr>PowerPoint Presentation</vt:lpstr>
      <vt:lpstr>What’s next?</vt:lpstr>
      <vt:lpstr>What’s next?</vt:lpstr>
      <vt:lpstr>3D marketplaces</vt:lpstr>
      <vt:lpstr>Burr Puzzles and ancient wood joinery</vt:lpstr>
      <vt:lpstr>Burr Puzzles and ancient wood joints</vt:lpstr>
      <vt:lpstr>Burr Puzzles and ancient wood joinery</vt:lpstr>
      <vt:lpstr>3D printing Burr Puzzles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Additive Manufacturing (3D Printing)</dc:title>
  <dc:creator>Yi Ren</dc:creator>
  <cp:lastModifiedBy>Yi Ren</cp:lastModifiedBy>
  <cp:revision>36</cp:revision>
  <dcterms:created xsi:type="dcterms:W3CDTF">2017-03-02T04:50:52Z</dcterms:created>
  <dcterms:modified xsi:type="dcterms:W3CDTF">2017-03-02T23:18:14Z</dcterms:modified>
</cp:coreProperties>
</file>