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59" r:id="rId6"/>
    <p:sldId id="261" r:id="rId7"/>
    <p:sldId id="263" r:id="rId8"/>
    <p:sldId id="264" r:id="rId9"/>
    <p:sldId id="266" r:id="rId10"/>
    <p:sldId id="268" r:id="rId11"/>
    <p:sldId id="269" r:id="rId12"/>
    <p:sldId id="270" r:id="rId13"/>
    <p:sldId id="272" r:id="rId14"/>
    <p:sldId id="278" r:id="rId15"/>
    <p:sldId id="271" r:id="rId16"/>
    <p:sldId id="274" r:id="rId17"/>
    <p:sldId id="275" r:id="rId18"/>
    <p:sldId id="273" r:id="rId19"/>
    <p:sldId id="276" r:id="rId20"/>
    <p:sldId id="277" r:id="rId21"/>
    <p:sldId id="281" r:id="rId22"/>
    <p:sldId id="280" r:id="rId23"/>
    <p:sldId id="282" r:id="rId24"/>
    <p:sldId id="279" r:id="rId25"/>
    <p:sldId id="283" r:id="rId26"/>
    <p:sldId id="284" r:id="rId27"/>
    <p:sldId id="285" r:id="rId28"/>
    <p:sldId id="286" r:id="rId29"/>
    <p:sldId id="299" r:id="rId30"/>
    <p:sldId id="287" r:id="rId31"/>
    <p:sldId id="300" r:id="rId32"/>
    <p:sldId id="288" r:id="rId33"/>
    <p:sldId id="289" r:id="rId34"/>
    <p:sldId id="290" r:id="rId35"/>
    <p:sldId id="291" r:id="rId36"/>
    <p:sldId id="292" r:id="rId37"/>
    <p:sldId id="297" r:id="rId38"/>
    <p:sldId id="293" r:id="rId39"/>
    <p:sldId id="298" r:id="rId40"/>
    <p:sldId id="296" r:id="rId41"/>
  </p:sldIdLst>
  <p:sldSz cx="9144000" cy="6858000" type="screen4x3"/>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6" d="100"/>
          <a:sy n="66" d="100"/>
        </p:scale>
        <p:origin x="-753" y="-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26FB12-58AD-41F8-9440-CEA390F85362}" type="datetimeFigureOut">
              <a:rPr lang="en-US" smtClean="0"/>
              <a:t>2/23/2017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AA9CB2-46A5-4BC8-AB27-E559AA075D9D}" type="slidenum">
              <a:rPr lang="en-US" smtClean="0"/>
              <a:t>‹#›</a:t>
            </a:fld>
            <a:endParaRPr lang="en-US"/>
          </a:p>
        </p:txBody>
      </p:sp>
    </p:spTree>
    <p:extLst>
      <p:ext uri="{BB962C8B-B14F-4D97-AF65-F5344CB8AC3E}">
        <p14:creationId xmlns:p14="http://schemas.microsoft.com/office/powerpoint/2010/main" val="3166180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26FB12-58AD-41F8-9440-CEA390F85362}" type="datetimeFigureOut">
              <a:rPr lang="en-US" smtClean="0"/>
              <a:t>2/23/2017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AA9CB2-46A5-4BC8-AB27-E559AA075D9D}" type="slidenum">
              <a:rPr lang="en-US" smtClean="0"/>
              <a:t>‹#›</a:t>
            </a:fld>
            <a:endParaRPr lang="en-US"/>
          </a:p>
        </p:txBody>
      </p:sp>
    </p:spTree>
    <p:extLst>
      <p:ext uri="{BB962C8B-B14F-4D97-AF65-F5344CB8AC3E}">
        <p14:creationId xmlns:p14="http://schemas.microsoft.com/office/powerpoint/2010/main" val="2654796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26FB12-58AD-41F8-9440-CEA390F85362}" type="datetimeFigureOut">
              <a:rPr lang="en-US" smtClean="0"/>
              <a:t>2/23/2017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AA9CB2-46A5-4BC8-AB27-E559AA075D9D}" type="slidenum">
              <a:rPr lang="en-US" smtClean="0"/>
              <a:t>‹#›</a:t>
            </a:fld>
            <a:endParaRPr lang="en-US"/>
          </a:p>
        </p:txBody>
      </p:sp>
    </p:spTree>
    <p:extLst>
      <p:ext uri="{BB962C8B-B14F-4D97-AF65-F5344CB8AC3E}">
        <p14:creationId xmlns:p14="http://schemas.microsoft.com/office/powerpoint/2010/main" val="19555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26FB12-58AD-41F8-9440-CEA390F85362}" type="datetimeFigureOut">
              <a:rPr lang="en-US" smtClean="0"/>
              <a:t>2/23/2017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AA9CB2-46A5-4BC8-AB27-E559AA075D9D}" type="slidenum">
              <a:rPr lang="en-US" smtClean="0"/>
              <a:t>‹#›</a:t>
            </a:fld>
            <a:endParaRPr lang="en-US"/>
          </a:p>
        </p:txBody>
      </p:sp>
    </p:spTree>
    <p:extLst>
      <p:ext uri="{BB962C8B-B14F-4D97-AF65-F5344CB8AC3E}">
        <p14:creationId xmlns:p14="http://schemas.microsoft.com/office/powerpoint/2010/main" val="2534437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26FB12-58AD-41F8-9440-CEA390F85362}" type="datetimeFigureOut">
              <a:rPr lang="en-US" smtClean="0"/>
              <a:t>2/23/2017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AA9CB2-46A5-4BC8-AB27-E559AA075D9D}" type="slidenum">
              <a:rPr lang="en-US" smtClean="0"/>
              <a:t>‹#›</a:t>
            </a:fld>
            <a:endParaRPr lang="en-US"/>
          </a:p>
        </p:txBody>
      </p:sp>
    </p:spTree>
    <p:extLst>
      <p:ext uri="{BB962C8B-B14F-4D97-AF65-F5344CB8AC3E}">
        <p14:creationId xmlns:p14="http://schemas.microsoft.com/office/powerpoint/2010/main" val="2448088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26FB12-58AD-41F8-9440-CEA390F85362}" type="datetimeFigureOut">
              <a:rPr lang="en-US" smtClean="0"/>
              <a:t>2/23/2017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AA9CB2-46A5-4BC8-AB27-E559AA075D9D}" type="slidenum">
              <a:rPr lang="en-US" smtClean="0"/>
              <a:t>‹#›</a:t>
            </a:fld>
            <a:endParaRPr lang="en-US"/>
          </a:p>
        </p:txBody>
      </p:sp>
    </p:spTree>
    <p:extLst>
      <p:ext uri="{BB962C8B-B14F-4D97-AF65-F5344CB8AC3E}">
        <p14:creationId xmlns:p14="http://schemas.microsoft.com/office/powerpoint/2010/main" val="4179869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26FB12-58AD-41F8-9440-CEA390F85362}" type="datetimeFigureOut">
              <a:rPr lang="en-US" smtClean="0"/>
              <a:t>2/23/2017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AA9CB2-46A5-4BC8-AB27-E559AA075D9D}" type="slidenum">
              <a:rPr lang="en-US" smtClean="0"/>
              <a:t>‹#›</a:t>
            </a:fld>
            <a:endParaRPr lang="en-US"/>
          </a:p>
        </p:txBody>
      </p:sp>
    </p:spTree>
    <p:extLst>
      <p:ext uri="{BB962C8B-B14F-4D97-AF65-F5344CB8AC3E}">
        <p14:creationId xmlns:p14="http://schemas.microsoft.com/office/powerpoint/2010/main" val="3388463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26FB12-58AD-41F8-9440-CEA390F85362}" type="datetimeFigureOut">
              <a:rPr lang="en-US" smtClean="0"/>
              <a:t>2/23/2017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AA9CB2-46A5-4BC8-AB27-E559AA075D9D}" type="slidenum">
              <a:rPr lang="en-US" smtClean="0"/>
              <a:t>‹#›</a:t>
            </a:fld>
            <a:endParaRPr lang="en-US"/>
          </a:p>
        </p:txBody>
      </p:sp>
    </p:spTree>
    <p:extLst>
      <p:ext uri="{BB962C8B-B14F-4D97-AF65-F5344CB8AC3E}">
        <p14:creationId xmlns:p14="http://schemas.microsoft.com/office/powerpoint/2010/main" val="28076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26FB12-58AD-41F8-9440-CEA390F85362}" type="datetimeFigureOut">
              <a:rPr lang="en-US" smtClean="0"/>
              <a:t>2/23/2017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AA9CB2-46A5-4BC8-AB27-E559AA075D9D}" type="slidenum">
              <a:rPr lang="en-US" smtClean="0"/>
              <a:t>‹#›</a:t>
            </a:fld>
            <a:endParaRPr lang="en-US"/>
          </a:p>
        </p:txBody>
      </p:sp>
    </p:spTree>
    <p:extLst>
      <p:ext uri="{BB962C8B-B14F-4D97-AF65-F5344CB8AC3E}">
        <p14:creationId xmlns:p14="http://schemas.microsoft.com/office/powerpoint/2010/main" val="3863449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26FB12-58AD-41F8-9440-CEA390F85362}" type="datetimeFigureOut">
              <a:rPr lang="en-US" smtClean="0"/>
              <a:t>2/23/2017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AA9CB2-46A5-4BC8-AB27-E559AA075D9D}" type="slidenum">
              <a:rPr lang="en-US" smtClean="0"/>
              <a:t>‹#›</a:t>
            </a:fld>
            <a:endParaRPr lang="en-US"/>
          </a:p>
        </p:txBody>
      </p:sp>
    </p:spTree>
    <p:extLst>
      <p:ext uri="{BB962C8B-B14F-4D97-AF65-F5344CB8AC3E}">
        <p14:creationId xmlns:p14="http://schemas.microsoft.com/office/powerpoint/2010/main" val="2010857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26FB12-58AD-41F8-9440-CEA390F85362}" type="datetimeFigureOut">
              <a:rPr lang="en-US" smtClean="0"/>
              <a:t>2/23/2017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AA9CB2-46A5-4BC8-AB27-E559AA075D9D}" type="slidenum">
              <a:rPr lang="en-US" smtClean="0"/>
              <a:t>‹#›</a:t>
            </a:fld>
            <a:endParaRPr lang="en-US"/>
          </a:p>
        </p:txBody>
      </p:sp>
    </p:spTree>
    <p:extLst>
      <p:ext uri="{BB962C8B-B14F-4D97-AF65-F5344CB8AC3E}">
        <p14:creationId xmlns:p14="http://schemas.microsoft.com/office/powerpoint/2010/main" val="2179514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26FB12-58AD-41F8-9440-CEA390F85362}" type="datetimeFigureOut">
              <a:rPr lang="en-US" smtClean="0"/>
              <a:t>2/23/2017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AA9CB2-46A5-4BC8-AB27-E559AA075D9D}" type="slidenum">
              <a:rPr lang="en-US" smtClean="0"/>
              <a:t>‹#›</a:t>
            </a:fld>
            <a:endParaRPr lang="en-US"/>
          </a:p>
        </p:txBody>
      </p:sp>
    </p:spTree>
    <p:extLst>
      <p:ext uri="{BB962C8B-B14F-4D97-AF65-F5344CB8AC3E}">
        <p14:creationId xmlns:p14="http://schemas.microsoft.com/office/powerpoint/2010/main" val="15015163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gif"/><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Analytical Design</a:t>
            </a:r>
            <a:endParaRPr lang="en-US" dirty="0"/>
          </a:p>
        </p:txBody>
      </p:sp>
      <p:sp>
        <p:nvSpPr>
          <p:cNvPr id="3" name="Subtitle 2"/>
          <p:cNvSpPr>
            <a:spLocks noGrp="1"/>
          </p:cNvSpPr>
          <p:nvPr>
            <p:ph type="subTitle" idx="1"/>
          </p:nvPr>
        </p:nvSpPr>
        <p:spPr/>
        <p:txBody>
          <a:bodyPr/>
          <a:lstStyle/>
          <a:p>
            <a:r>
              <a:rPr lang="en-US" dirty="0" smtClean="0"/>
              <a:t>Max Yi Ren</a:t>
            </a:r>
          </a:p>
          <a:p>
            <a:r>
              <a:rPr lang="en-US" dirty="0" smtClean="0"/>
              <a:t>MAE540 Advanced Product Design</a:t>
            </a:r>
          </a:p>
          <a:p>
            <a:endParaRPr lang="en-US" dirty="0"/>
          </a:p>
        </p:txBody>
      </p:sp>
    </p:spTree>
    <p:extLst>
      <p:ext uri="{BB962C8B-B14F-4D97-AF65-F5344CB8AC3E}">
        <p14:creationId xmlns:p14="http://schemas.microsoft.com/office/powerpoint/2010/main" val="35999437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5575" y="304800"/>
            <a:ext cx="8759825" cy="4401205"/>
          </a:xfrm>
          <a:prstGeom prst="rect">
            <a:avLst/>
          </a:prstGeom>
          <a:noFill/>
        </p:spPr>
        <p:txBody>
          <a:bodyPr wrap="square" rtlCol="0">
            <a:spAutoFit/>
          </a:bodyPr>
          <a:lstStyle/>
          <a:p>
            <a:r>
              <a:rPr lang="en-US" sz="2800" dirty="0" smtClean="0"/>
              <a:t>Common issues in the optimization of engineering systems</a:t>
            </a:r>
          </a:p>
          <a:p>
            <a:endParaRPr lang="en-US" sz="2800" dirty="0"/>
          </a:p>
          <a:p>
            <a:r>
              <a:rPr lang="en-US" sz="2800" dirty="0" smtClean="0"/>
              <a:t>No analytical forms for the objective and/or constraints</a:t>
            </a:r>
          </a:p>
          <a:p>
            <a:pPr marL="457200" indent="-457200">
              <a:buFont typeface="Arial" charset="0"/>
              <a:buChar char="•"/>
            </a:pPr>
            <a:endParaRPr lang="en-US" sz="2800" dirty="0"/>
          </a:p>
          <a:p>
            <a:pPr marL="457200" indent="-457200">
              <a:buFont typeface="Arial" charset="0"/>
              <a:buChar char="•"/>
            </a:pPr>
            <a:endParaRPr lang="en-US" sz="2800" dirty="0" smtClean="0"/>
          </a:p>
          <a:p>
            <a:pPr marL="457200" indent="-457200">
              <a:buFont typeface="Arial" charset="0"/>
              <a:buChar char="•"/>
            </a:pPr>
            <a:endParaRPr lang="en-US" sz="2800" dirty="0" smtClean="0"/>
          </a:p>
          <a:p>
            <a:pPr marL="457200" indent="-457200">
              <a:buFont typeface="Arial" charset="0"/>
              <a:buChar char="•"/>
            </a:pPr>
            <a:endParaRPr lang="en-US" sz="2800" dirty="0" smtClean="0"/>
          </a:p>
          <a:p>
            <a:pPr marL="457200" indent="-457200">
              <a:buFont typeface="Arial" charset="0"/>
              <a:buChar char="•"/>
            </a:pPr>
            <a:endParaRPr lang="en-US" sz="2800" dirty="0" smtClean="0"/>
          </a:p>
          <a:p>
            <a:pPr marL="457200" indent="-457200">
              <a:buFont typeface="Arial" charset="0"/>
              <a:buChar char="•"/>
            </a:pPr>
            <a:endParaRPr lang="en-US" sz="2800" dirty="0"/>
          </a:p>
          <a:p>
            <a:pPr marL="457200" indent="-457200">
              <a:buFont typeface="Arial" charset="0"/>
              <a:buChar char="•"/>
            </a:pPr>
            <a:endParaRPr lang="en-US" sz="2800" dirty="0" smtClean="0"/>
          </a:p>
        </p:txBody>
      </p:sp>
      <p:grpSp>
        <p:nvGrpSpPr>
          <p:cNvPr id="15" name="Group 14"/>
          <p:cNvGrpSpPr/>
          <p:nvPr/>
        </p:nvGrpSpPr>
        <p:grpSpPr>
          <a:xfrm>
            <a:off x="192989" y="2253771"/>
            <a:ext cx="3617011" cy="2165829"/>
            <a:chOff x="3951130" y="1637604"/>
            <a:chExt cx="4512257" cy="2701892"/>
          </a:xfrm>
        </p:grpSpPr>
        <p:cxnSp>
          <p:nvCxnSpPr>
            <p:cNvPr id="5" name="Straight Arrow Connector 4"/>
            <p:cNvCxnSpPr/>
            <p:nvPr/>
          </p:nvCxnSpPr>
          <p:spPr>
            <a:xfrm flipV="1">
              <a:off x="3977485" y="1675686"/>
              <a:ext cx="0" cy="2133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977485" y="3809286"/>
              <a:ext cx="42672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964525" y="3763565"/>
              <a:ext cx="1498862" cy="575931"/>
            </a:xfrm>
            <a:prstGeom prst="rect">
              <a:avLst/>
            </a:prstGeom>
            <a:noFill/>
          </p:spPr>
          <p:txBody>
            <a:bodyPr wrap="none" rtlCol="0">
              <a:spAutoFit/>
            </a:bodyPr>
            <a:lstStyle/>
            <a:p>
              <a:r>
                <a:rPr lang="en-US" sz="2400" dirty="0" smtClean="0"/>
                <a:t>Variable</a:t>
              </a:r>
              <a:endParaRPr lang="en-US" sz="2400" dirty="0"/>
            </a:p>
          </p:txBody>
        </p:sp>
        <p:sp>
          <p:nvSpPr>
            <p:cNvPr id="8" name="TextBox 7"/>
            <p:cNvSpPr txBox="1"/>
            <p:nvPr/>
          </p:nvSpPr>
          <p:spPr>
            <a:xfrm rot="16200000">
              <a:off x="3383878" y="2204856"/>
              <a:ext cx="1710436" cy="575932"/>
            </a:xfrm>
            <a:prstGeom prst="rect">
              <a:avLst/>
            </a:prstGeom>
            <a:noFill/>
          </p:spPr>
          <p:txBody>
            <a:bodyPr wrap="none" rtlCol="0">
              <a:spAutoFit/>
            </a:bodyPr>
            <a:lstStyle/>
            <a:p>
              <a:r>
                <a:rPr lang="en-US" sz="2400" dirty="0" smtClean="0"/>
                <a:t>Objective</a:t>
              </a:r>
              <a:endParaRPr lang="en-US" sz="2400" dirty="0"/>
            </a:p>
          </p:txBody>
        </p:sp>
        <p:sp>
          <p:nvSpPr>
            <p:cNvPr id="9" name="Freeform 8"/>
            <p:cNvSpPr/>
            <p:nvPr/>
          </p:nvSpPr>
          <p:spPr>
            <a:xfrm>
              <a:off x="4602325" y="2087165"/>
              <a:ext cx="3180080" cy="1423530"/>
            </a:xfrm>
            <a:custGeom>
              <a:avLst/>
              <a:gdLst>
                <a:gd name="connsiteX0" fmla="*/ 0 w 3180080"/>
                <a:gd name="connsiteY0" fmla="*/ 0 h 1576493"/>
                <a:gd name="connsiteX1" fmla="*/ 457200 w 3180080"/>
                <a:gd name="connsiteY1" fmla="*/ 1422400 h 1576493"/>
                <a:gd name="connsiteX2" fmla="*/ 822960 w 3180080"/>
                <a:gd name="connsiteY2" fmla="*/ 680720 h 1576493"/>
                <a:gd name="connsiteX3" fmla="*/ 1229360 w 3180080"/>
                <a:gd name="connsiteY3" fmla="*/ 1310640 h 1576493"/>
                <a:gd name="connsiteX4" fmla="*/ 1524000 w 3180080"/>
                <a:gd name="connsiteY4" fmla="*/ 640080 h 1576493"/>
                <a:gd name="connsiteX5" fmla="*/ 1808480 w 3180080"/>
                <a:gd name="connsiteY5" fmla="*/ 1259840 h 1576493"/>
                <a:gd name="connsiteX6" fmla="*/ 2153920 w 3180080"/>
                <a:gd name="connsiteY6" fmla="*/ 548640 h 1576493"/>
                <a:gd name="connsiteX7" fmla="*/ 2306320 w 3180080"/>
                <a:gd name="connsiteY7" fmla="*/ 1554480 h 1576493"/>
                <a:gd name="connsiteX8" fmla="*/ 2631440 w 3180080"/>
                <a:gd name="connsiteY8" fmla="*/ 416560 h 1576493"/>
                <a:gd name="connsiteX9" fmla="*/ 3017520 w 3180080"/>
                <a:gd name="connsiteY9" fmla="*/ 1402080 h 1576493"/>
                <a:gd name="connsiteX10" fmla="*/ 3180080 w 3180080"/>
                <a:gd name="connsiteY10" fmla="*/ 741680 h 1576493"/>
                <a:gd name="connsiteX0" fmla="*/ 0 w 3180080"/>
                <a:gd name="connsiteY0" fmla="*/ 0 h 1554845"/>
                <a:gd name="connsiteX1" fmla="*/ 446539 w 3180080"/>
                <a:gd name="connsiteY1" fmla="*/ 686794 h 1554845"/>
                <a:gd name="connsiteX2" fmla="*/ 822960 w 3180080"/>
                <a:gd name="connsiteY2" fmla="*/ 680720 h 1554845"/>
                <a:gd name="connsiteX3" fmla="*/ 1229360 w 3180080"/>
                <a:gd name="connsiteY3" fmla="*/ 1310640 h 1554845"/>
                <a:gd name="connsiteX4" fmla="*/ 1524000 w 3180080"/>
                <a:gd name="connsiteY4" fmla="*/ 640080 h 1554845"/>
                <a:gd name="connsiteX5" fmla="*/ 1808480 w 3180080"/>
                <a:gd name="connsiteY5" fmla="*/ 1259840 h 1554845"/>
                <a:gd name="connsiteX6" fmla="*/ 2153920 w 3180080"/>
                <a:gd name="connsiteY6" fmla="*/ 548640 h 1554845"/>
                <a:gd name="connsiteX7" fmla="*/ 2306320 w 3180080"/>
                <a:gd name="connsiteY7" fmla="*/ 1554480 h 1554845"/>
                <a:gd name="connsiteX8" fmla="*/ 2631440 w 3180080"/>
                <a:gd name="connsiteY8" fmla="*/ 416560 h 1554845"/>
                <a:gd name="connsiteX9" fmla="*/ 3017520 w 3180080"/>
                <a:gd name="connsiteY9" fmla="*/ 1402080 h 1554845"/>
                <a:gd name="connsiteX10" fmla="*/ 3180080 w 3180080"/>
                <a:gd name="connsiteY10" fmla="*/ 741680 h 1554845"/>
                <a:gd name="connsiteX0" fmla="*/ 0 w 3180080"/>
                <a:gd name="connsiteY0" fmla="*/ 0 h 1554845"/>
                <a:gd name="connsiteX1" fmla="*/ 822960 w 3180080"/>
                <a:gd name="connsiteY1" fmla="*/ 680720 h 1554845"/>
                <a:gd name="connsiteX2" fmla="*/ 1229360 w 3180080"/>
                <a:gd name="connsiteY2" fmla="*/ 1310640 h 1554845"/>
                <a:gd name="connsiteX3" fmla="*/ 1524000 w 3180080"/>
                <a:gd name="connsiteY3" fmla="*/ 640080 h 1554845"/>
                <a:gd name="connsiteX4" fmla="*/ 1808480 w 3180080"/>
                <a:gd name="connsiteY4" fmla="*/ 1259840 h 1554845"/>
                <a:gd name="connsiteX5" fmla="*/ 2153920 w 3180080"/>
                <a:gd name="connsiteY5" fmla="*/ 548640 h 1554845"/>
                <a:gd name="connsiteX6" fmla="*/ 2306320 w 3180080"/>
                <a:gd name="connsiteY6" fmla="*/ 1554480 h 1554845"/>
                <a:gd name="connsiteX7" fmla="*/ 2631440 w 3180080"/>
                <a:gd name="connsiteY7" fmla="*/ 416560 h 1554845"/>
                <a:gd name="connsiteX8" fmla="*/ 3017520 w 3180080"/>
                <a:gd name="connsiteY8" fmla="*/ 1402080 h 1554845"/>
                <a:gd name="connsiteX9" fmla="*/ 3180080 w 3180080"/>
                <a:gd name="connsiteY9" fmla="*/ 741680 h 1554845"/>
                <a:gd name="connsiteX0" fmla="*/ 0 w 3180080"/>
                <a:gd name="connsiteY0" fmla="*/ 0 h 1554845"/>
                <a:gd name="connsiteX1" fmla="*/ 1229360 w 3180080"/>
                <a:gd name="connsiteY1" fmla="*/ 1310640 h 1554845"/>
                <a:gd name="connsiteX2" fmla="*/ 1524000 w 3180080"/>
                <a:gd name="connsiteY2" fmla="*/ 640080 h 1554845"/>
                <a:gd name="connsiteX3" fmla="*/ 1808480 w 3180080"/>
                <a:gd name="connsiteY3" fmla="*/ 1259840 h 1554845"/>
                <a:gd name="connsiteX4" fmla="*/ 2153920 w 3180080"/>
                <a:gd name="connsiteY4" fmla="*/ 548640 h 1554845"/>
                <a:gd name="connsiteX5" fmla="*/ 2306320 w 3180080"/>
                <a:gd name="connsiteY5" fmla="*/ 1554480 h 1554845"/>
                <a:gd name="connsiteX6" fmla="*/ 2631440 w 3180080"/>
                <a:gd name="connsiteY6" fmla="*/ 416560 h 1554845"/>
                <a:gd name="connsiteX7" fmla="*/ 3017520 w 3180080"/>
                <a:gd name="connsiteY7" fmla="*/ 1402080 h 1554845"/>
                <a:gd name="connsiteX8" fmla="*/ 3180080 w 3180080"/>
                <a:gd name="connsiteY8" fmla="*/ 741680 h 1554845"/>
                <a:gd name="connsiteX0" fmla="*/ 0 w 3180080"/>
                <a:gd name="connsiteY0" fmla="*/ 0 h 1554845"/>
                <a:gd name="connsiteX1" fmla="*/ 1524000 w 3180080"/>
                <a:gd name="connsiteY1" fmla="*/ 640080 h 1554845"/>
                <a:gd name="connsiteX2" fmla="*/ 1808480 w 3180080"/>
                <a:gd name="connsiteY2" fmla="*/ 1259840 h 1554845"/>
                <a:gd name="connsiteX3" fmla="*/ 2153920 w 3180080"/>
                <a:gd name="connsiteY3" fmla="*/ 548640 h 1554845"/>
                <a:gd name="connsiteX4" fmla="*/ 2306320 w 3180080"/>
                <a:gd name="connsiteY4" fmla="*/ 1554480 h 1554845"/>
                <a:gd name="connsiteX5" fmla="*/ 2631440 w 3180080"/>
                <a:gd name="connsiteY5" fmla="*/ 416560 h 1554845"/>
                <a:gd name="connsiteX6" fmla="*/ 3017520 w 3180080"/>
                <a:gd name="connsiteY6" fmla="*/ 1402080 h 1554845"/>
                <a:gd name="connsiteX7" fmla="*/ 3180080 w 3180080"/>
                <a:gd name="connsiteY7" fmla="*/ 741680 h 1554845"/>
                <a:gd name="connsiteX0" fmla="*/ 0 w 3180080"/>
                <a:gd name="connsiteY0" fmla="*/ 0 h 1554845"/>
                <a:gd name="connsiteX1" fmla="*/ 1808480 w 3180080"/>
                <a:gd name="connsiteY1" fmla="*/ 1259840 h 1554845"/>
                <a:gd name="connsiteX2" fmla="*/ 2153920 w 3180080"/>
                <a:gd name="connsiteY2" fmla="*/ 548640 h 1554845"/>
                <a:gd name="connsiteX3" fmla="*/ 2306320 w 3180080"/>
                <a:gd name="connsiteY3" fmla="*/ 1554480 h 1554845"/>
                <a:gd name="connsiteX4" fmla="*/ 2631440 w 3180080"/>
                <a:gd name="connsiteY4" fmla="*/ 416560 h 1554845"/>
                <a:gd name="connsiteX5" fmla="*/ 3017520 w 3180080"/>
                <a:gd name="connsiteY5" fmla="*/ 1402080 h 1554845"/>
                <a:gd name="connsiteX6" fmla="*/ 3180080 w 3180080"/>
                <a:gd name="connsiteY6" fmla="*/ 741680 h 1554845"/>
                <a:gd name="connsiteX0" fmla="*/ 0 w 3180080"/>
                <a:gd name="connsiteY0" fmla="*/ 0 h 1407555"/>
                <a:gd name="connsiteX1" fmla="*/ 1808480 w 3180080"/>
                <a:gd name="connsiteY1" fmla="*/ 1259840 h 1407555"/>
                <a:gd name="connsiteX2" fmla="*/ 2153920 w 3180080"/>
                <a:gd name="connsiteY2" fmla="*/ 548640 h 1407555"/>
                <a:gd name="connsiteX3" fmla="*/ 2631440 w 3180080"/>
                <a:gd name="connsiteY3" fmla="*/ 416560 h 1407555"/>
                <a:gd name="connsiteX4" fmla="*/ 3017520 w 3180080"/>
                <a:gd name="connsiteY4" fmla="*/ 1402080 h 1407555"/>
                <a:gd name="connsiteX5" fmla="*/ 3180080 w 3180080"/>
                <a:gd name="connsiteY5" fmla="*/ 741680 h 1407555"/>
                <a:gd name="connsiteX0" fmla="*/ 0 w 3180080"/>
                <a:gd name="connsiteY0" fmla="*/ 0 h 1407555"/>
                <a:gd name="connsiteX1" fmla="*/ 1808480 w 3180080"/>
                <a:gd name="connsiteY1" fmla="*/ 1259840 h 1407555"/>
                <a:gd name="connsiteX2" fmla="*/ 2631440 w 3180080"/>
                <a:gd name="connsiteY2" fmla="*/ 416560 h 1407555"/>
                <a:gd name="connsiteX3" fmla="*/ 3017520 w 3180080"/>
                <a:gd name="connsiteY3" fmla="*/ 1402080 h 1407555"/>
                <a:gd name="connsiteX4" fmla="*/ 3180080 w 3180080"/>
                <a:gd name="connsiteY4" fmla="*/ 741680 h 1407555"/>
                <a:gd name="connsiteX0" fmla="*/ 0 w 3180080"/>
                <a:gd name="connsiteY0" fmla="*/ 0 h 1456696"/>
                <a:gd name="connsiteX1" fmla="*/ 1808480 w 3180080"/>
                <a:gd name="connsiteY1" fmla="*/ 1259840 h 1456696"/>
                <a:gd name="connsiteX2" fmla="*/ 3017520 w 3180080"/>
                <a:gd name="connsiteY2" fmla="*/ 1402080 h 1456696"/>
                <a:gd name="connsiteX3" fmla="*/ 3180080 w 3180080"/>
                <a:gd name="connsiteY3" fmla="*/ 741680 h 1456696"/>
                <a:gd name="connsiteX0" fmla="*/ 0 w 3180080"/>
                <a:gd name="connsiteY0" fmla="*/ 0 h 1415115"/>
                <a:gd name="connsiteX1" fmla="*/ 1808480 w 3180080"/>
                <a:gd name="connsiteY1" fmla="*/ 1259840 h 1415115"/>
                <a:gd name="connsiteX2" fmla="*/ 2271254 w 3180080"/>
                <a:gd name="connsiteY2" fmla="*/ 1338114 h 1415115"/>
                <a:gd name="connsiteX3" fmla="*/ 3180080 w 3180080"/>
                <a:gd name="connsiteY3" fmla="*/ 741680 h 1415115"/>
                <a:gd name="connsiteX0" fmla="*/ 0 w 3180080"/>
                <a:gd name="connsiteY0" fmla="*/ 0 h 1401195"/>
                <a:gd name="connsiteX1" fmla="*/ 870315 w 3180080"/>
                <a:gd name="connsiteY1" fmla="*/ 1227856 h 1401195"/>
                <a:gd name="connsiteX2" fmla="*/ 2271254 w 3180080"/>
                <a:gd name="connsiteY2" fmla="*/ 1338114 h 1401195"/>
                <a:gd name="connsiteX3" fmla="*/ 3180080 w 3180080"/>
                <a:gd name="connsiteY3" fmla="*/ 741680 h 1401195"/>
                <a:gd name="connsiteX0" fmla="*/ 0 w 3180080"/>
                <a:gd name="connsiteY0" fmla="*/ 0 h 1447222"/>
                <a:gd name="connsiteX1" fmla="*/ 870315 w 3180080"/>
                <a:gd name="connsiteY1" fmla="*/ 1227856 h 1447222"/>
                <a:gd name="connsiteX2" fmla="*/ 2271254 w 3180080"/>
                <a:gd name="connsiteY2" fmla="*/ 1402079 h 1447222"/>
                <a:gd name="connsiteX3" fmla="*/ 3180080 w 3180080"/>
                <a:gd name="connsiteY3" fmla="*/ 741680 h 1447222"/>
                <a:gd name="connsiteX0" fmla="*/ 0 w 3180080"/>
                <a:gd name="connsiteY0" fmla="*/ 0 h 1423531"/>
                <a:gd name="connsiteX1" fmla="*/ 870315 w 3180080"/>
                <a:gd name="connsiteY1" fmla="*/ 1227856 h 1423531"/>
                <a:gd name="connsiteX2" fmla="*/ 2271254 w 3180080"/>
                <a:gd name="connsiteY2" fmla="*/ 1402079 h 1423531"/>
                <a:gd name="connsiteX3" fmla="*/ 3180080 w 3180080"/>
                <a:gd name="connsiteY3" fmla="*/ 741680 h 1423531"/>
                <a:gd name="connsiteX0" fmla="*/ 0 w 3180080"/>
                <a:gd name="connsiteY0" fmla="*/ 0 h 1423531"/>
                <a:gd name="connsiteX1" fmla="*/ 870315 w 3180080"/>
                <a:gd name="connsiteY1" fmla="*/ 1227856 h 1423531"/>
                <a:gd name="connsiteX2" fmla="*/ 2271254 w 3180080"/>
                <a:gd name="connsiteY2" fmla="*/ 1402079 h 1423531"/>
                <a:gd name="connsiteX3" fmla="*/ 3180080 w 3180080"/>
                <a:gd name="connsiteY3" fmla="*/ 741680 h 1423531"/>
              </a:gdLst>
              <a:ahLst/>
              <a:cxnLst>
                <a:cxn ang="0">
                  <a:pos x="connsiteX0" y="connsiteY0"/>
                </a:cxn>
                <a:cxn ang="0">
                  <a:pos x="connsiteX1" y="connsiteY1"/>
                </a:cxn>
                <a:cxn ang="0">
                  <a:pos x="connsiteX2" y="connsiteY2"/>
                </a:cxn>
                <a:cxn ang="0">
                  <a:pos x="connsiteX3" y="connsiteY3"/>
                </a:cxn>
              </a:cxnLst>
              <a:rect l="l" t="t" r="r" b="b"/>
              <a:pathLst>
                <a:path w="3180080" h="1423531">
                  <a:moveTo>
                    <a:pt x="0" y="0"/>
                  </a:moveTo>
                  <a:cubicBezTo>
                    <a:pt x="376767" y="262467"/>
                    <a:pt x="491773" y="994176"/>
                    <a:pt x="870315" y="1227856"/>
                  </a:cubicBezTo>
                  <a:cubicBezTo>
                    <a:pt x="1248857" y="1461536"/>
                    <a:pt x="1946706" y="1435134"/>
                    <a:pt x="2271254" y="1402079"/>
                  </a:cubicBezTo>
                  <a:cubicBezTo>
                    <a:pt x="2490626" y="1360317"/>
                    <a:pt x="3144520" y="1098973"/>
                    <a:pt x="3180080" y="741680"/>
                  </a:cubicBezTo>
                </a:path>
              </a:pathLst>
            </a:cu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grpSp>
      <p:pic>
        <p:nvPicPr>
          <p:cNvPr id="2050" name="Picture 2" descr="http://d.fastcompany.net/multisite_files/fastcompany/imagecache/1280/poster/2014/09/3036262-poster-p-1-why-bent-iphone-6s-could-signal-the-end-of-apples-trademark-aesthetic.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79874" y="1676401"/>
            <a:ext cx="4073526" cy="229135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37.media.tumblr.com/ee2c591770cee657ef876ae01ae3d52e/tumblr_n7kqzhwBLu1qckzoqo1_50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79874" y="4188767"/>
            <a:ext cx="4552950" cy="2558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2705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5575" y="304800"/>
            <a:ext cx="8759825" cy="2246769"/>
          </a:xfrm>
          <a:prstGeom prst="rect">
            <a:avLst/>
          </a:prstGeom>
          <a:noFill/>
        </p:spPr>
        <p:txBody>
          <a:bodyPr wrap="square" rtlCol="0">
            <a:spAutoFit/>
          </a:bodyPr>
          <a:lstStyle/>
          <a:p>
            <a:r>
              <a:rPr lang="en-US" sz="2800" dirty="0" smtClean="0"/>
              <a:t>Common issues in the optimization of engineering systems</a:t>
            </a:r>
          </a:p>
          <a:p>
            <a:endParaRPr lang="en-US" sz="2800" dirty="0"/>
          </a:p>
          <a:p>
            <a:r>
              <a:rPr lang="en-US" sz="2800" dirty="0" smtClean="0"/>
              <a:t>Probabilistic responses</a:t>
            </a:r>
          </a:p>
          <a:p>
            <a:pPr marL="457200" indent="-457200">
              <a:buFont typeface="Arial" charset="0"/>
              <a:buChar char="•"/>
            </a:pPr>
            <a:endParaRPr lang="en-US" sz="2800" dirty="0"/>
          </a:p>
          <a:p>
            <a:pPr marL="457200" indent="-457200">
              <a:buFont typeface="Arial" charset="0"/>
              <a:buChar char="•"/>
            </a:pPr>
            <a:endParaRPr lang="en-US" sz="2800" dirty="0" smtClean="0"/>
          </a:p>
        </p:txBody>
      </p:sp>
      <p:grpSp>
        <p:nvGrpSpPr>
          <p:cNvPr id="16" name="Group 15"/>
          <p:cNvGrpSpPr/>
          <p:nvPr/>
        </p:nvGrpSpPr>
        <p:grpSpPr>
          <a:xfrm>
            <a:off x="228600" y="2175868"/>
            <a:ext cx="3617011" cy="2165829"/>
            <a:chOff x="3951130" y="1637604"/>
            <a:chExt cx="4512257" cy="2701892"/>
          </a:xfrm>
        </p:grpSpPr>
        <p:cxnSp>
          <p:nvCxnSpPr>
            <p:cNvPr id="17" name="Straight Arrow Connector 16"/>
            <p:cNvCxnSpPr/>
            <p:nvPr/>
          </p:nvCxnSpPr>
          <p:spPr>
            <a:xfrm flipV="1">
              <a:off x="3977485" y="1675686"/>
              <a:ext cx="0" cy="2133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977485" y="3809286"/>
              <a:ext cx="42672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964525" y="3763565"/>
              <a:ext cx="1498862" cy="575931"/>
            </a:xfrm>
            <a:prstGeom prst="rect">
              <a:avLst/>
            </a:prstGeom>
            <a:noFill/>
          </p:spPr>
          <p:txBody>
            <a:bodyPr wrap="none" rtlCol="0">
              <a:spAutoFit/>
            </a:bodyPr>
            <a:lstStyle/>
            <a:p>
              <a:r>
                <a:rPr lang="en-US" sz="2400" dirty="0" smtClean="0"/>
                <a:t>Variable</a:t>
              </a:r>
              <a:endParaRPr lang="en-US" sz="2400" dirty="0"/>
            </a:p>
          </p:txBody>
        </p:sp>
        <p:sp>
          <p:nvSpPr>
            <p:cNvPr id="20" name="TextBox 19"/>
            <p:cNvSpPr txBox="1"/>
            <p:nvPr/>
          </p:nvSpPr>
          <p:spPr>
            <a:xfrm rot="16200000">
              <a:off x="3383878" y="2204856"/>
              <a:ext cx="1710436" cy="575932"/>
            </a:xfrm>
            <a:prstGeom prst="rect">
              <a:avLst/>
            </a:prstGeom>
            <a:noFill/>
          </p:spPr>
          <p:txBody>
            <a:bodyPr wrap="none" rtlCol="0">
              <a:spAutoFit/>
            </a:bodyPr>
            <a:lstStyle/>
            <a:p>
              <a:r>
                <a:rPr lang="en-US" sz="2400" dirty="0" smtClean="0"/>
                <a:t>Objective</a:t>
              </a:r>
              <a:endParaRPr lang="en-US" sz="2400" dirty="0"/>
            </a:p>
          </p:txBody>
        </p:sp>
      </p:grpSp>
      <p:sp>
        <p:nvSpPr>
          <p:cNvPr id="23" name="Freeform 22"/>
          <p:cNvSpPr/>
          <p:nvPr/>
        </p:nvSpPr>
        <p:spPr>
          <a:xfrm>
            <a:off x="750596" y="2584994"/>
            <a:ext cx="2574780" cy="1192060"/>
          </a:xfrm>
          <a:custGeom>
            <a:avLst/>
            <a:gdLst>
              <a:gd name="connsiteX0" fmla="*/ 0 w 3180080"/>
              <a:gd name="connsiteY0" fmla="*/ 0 h 1576493"/>
              <a:gd name="connsiteX1" fmla="*/ 457200 w 3180080"/>
              <a:gd name="connsiteY1" fmla="*/ 1422400 h 1576493"/>
              <a:gd name="connsiteX2" fmla="*/ 822960 w 3180080"/>
              <a:gd name="connsiteY2" fmla="*/ 680720 h 1576493"/>
              <a:gd name="connsiteX3" fmla="*/ 1229360 w 3180080"/>
              <a:gd name="connsiteY3" fmla="*/ 1310640 h 1576493"/>
              <a:gd name="connsiteX4" fmla="*/ 1524000 w 3180080"/>
              <a:gd name="connsiteY4" fmla="*/ 640080 h 1576493"/>
              <a:gd name="connsiteX5" fmla="*/ 1808480 w 3180080"/>
              <a:gd name="connsiteY5" fmla="*/ 1259840 h 1576493"/>
              <a:gd name="connsiteX6" fmla="*/ 2153920 w 3180080"/>
              <a:gd name="connsiteY6" fmla="*/ 548640 h 1576493"/>
              <a:gd name="connsiteX7" fmla="*/ 2306320 w 3180080"/>
              <a:gd name="connsiteY7" fmla="*/ 1554480 h 1576493"/>
              <a:gd name="connsiteX8" fmla="*/ 2631440 w 3180080"/>
              <a:gd name="connsiteY8" fmla="*/ 416560 h 1576493"/>
              <a:gd name="connsiteX9" fmla="*/ 3017520 w 3180080"/>
              <a:gd name="connsiteY9" fmla="*/ 1402080 h 1576493"/>
              <a:gd name="connsiteX10" fmla="*/ 3180080 w 3180080"/>
              <a:gd name="connsiteY10" fmla="*/ 741680 h 1576493"/>
              <a:gd name="connsiteX0" fmla="*/ 0 w 3180080"/>
              <a:gd name="connsiteY0" fmla="*/ 0 h 1554845"/>
              <a:gd name="connsiteX1" fmla="*/ 446539 w 3180080"/>
              <a:gd name="connsiteY1" fmla="*/ 686794 h 1554845"/>
              <a:gd name="connsiteX2" fmla="*/ 822960 w 3180080"/>
              <a:gd name="connsiteY2" fmla="*/ 680720 h 1554845"/>
              <a:gd name="connsiteX3" fmla="*/ 1229360 w 3180080"/>
              <a:gd name="connsiteY3" fmla="*/ 1310640 h 1554845"/>
              <a:gd name="connsiteX4" fmla="*/ 1524000 w 3180080"/>
              <a:gd name="connsiteY4" fmla="*/ 640080 h 1554845"/>
              <a:gd name="connsiteX5" fmla="*/ 1808480 w 3180080"/>
              <a:gd name="connsiteY5" fmla="*/ 1259840 h 1554845"/>
              <a:gd name="connsiteX6" fmla="*/ 2153920 w 3180080"/>
              <a:gd name="connsiteY6" fmla="*/ 548640 h 1554845"/>
              <a:gd name="connsiteX7" fmla="*/ 2306320 w 3180080"/>
              <a:gd name="connsiteY7" fmla="*/ 1554480 h 1554845"/>
              <a:gd name="connsiteX8" fmla="*/ 2631440 w 3180080"/>
              <a:gd name="connsiteY8" fmla="*/ 416560 h 1554845"/>
              <a:gd name="connsiteX9" fmla="*/ 3017520 w 3180080"/>
              <a:gd name="connsiteY9" fmla="*/ 1402080 h 1554845"/>
              <a:gd name="connsiteX10" fmla="*/ 3180080 w 3180080"/>
              <a:gd name="connsiteY10" fmla="*/ 741680 h 1554845"/>
              <a:gd name="connsiteX0" fmla="*/ 0 w 3180080"/>
              <a:gd name="connsiteY0" fmla="*/ 0 h 1554845"/>
              <a:gd name="connsiteX1" fmla="*/ 822960 w 3180080"/>
              <a:gd name="connsiteY1" fmla="*/ 680720 h 1554845"/>
              <a:gd name="connsiteX2" fmla="*/ 1229360 w 3180080"/>
              <a:gd name="connsiteY2" fmla="*/ 1310640 h 1554845"/>
              <a:gd name="connsiteX3" fmla="*/ 1524000 w 3180080"/>
              <a:gd name="connsiteY3" fmla="*/ 640080 h 1554845"/>
              <a:gd name="connsiteX4" fmla="*/ 1808480 w 3180080"/>
              <a:gd name="connsiteY4" fmla="*/ 1259840 h 1554845"/>
              <a:gd name="connsiteX5" fmla="*/ 2153920 w 3180080"/>
              <a:gd name="connsiteY5" fmla="*/ 548640 h 1554845"/>
              <a:gd name="connsiteX6" fmla="*/ 2306320 w 3180080"/>
              <a:gd name="connsiteY6" fmla="*/ 1554480 h 1554845"/>
              <a:gd name="connsiteX7" fmla="*/ 2631440 w 3180080"/>
              <a:gd name="connsiteY7" fmla="*/ 416560 h 1554845"/>
              <a:gd name="connsiteX8" fmla="*/ 3017520 w 3180080"/>
              <a:gd name="connsiteY8" fmla="*/ 1402080 h 1554845"/>
              <a:gd name="connsiteX9" fmla="*/ 3180080 w 3180080"/>
              <a:gd name="connsiteY9" fmla="*/ 741680 h 1554845"/>
              <a:gd name="connsiteX0" fmla="*/ 0 w 3180080"/>
              <a:gd name="connsiteY0" fmla="*/ 0 h 1554845"/>
              <a:gd name="connsiteX1" fmla="*/ 1229360 w 3180080"/>
              <a:gd name="connsiteY1" fmla="*/ 1310640 h 1554845"/>
              <a:gd name="connsiteX2" fmla="*/ 1524000 w 3180080"/>
              <a:gd name="connsiteY2" fmla="*/ 640080 h 1554845"/>
              <a:gd name="connsiteX3" fmla="*/ 1808480 w 3180080"/>
              <a:gd name="connsiteY3" fmla="*/ 1259840 h 1554845"/>
              <a:gd name="connsiteX4" fmla="*/ 2153920 w 3180080"/>
              <a:gd name="connsiteY4" fmla="*/ 548640 h 1554845"/>
              <a:gd name="connsiteX5" fmla="*/ 2306320 w 3180080"/>
              <a:gd name="connsiteY5" fmla="*/ 1554480 h 1554845"/>
              <a:gd name="connsiteX6" fmla="*/ 2631440 w 3180080"/>
              <a:gd name="connsiteY6" fmla="*/ 416560 h 1554845"/>
              <a:gd name="connsiteX7" fmla="*/ 3017520 w 3180080"/>
              <a:gd name="connsiteY7" fmla="*/ 1402080 h 1554845"/>
              <a:gd name="connsiteX8" fmla="*/ 3180080 w 3180080"/>
              <a:gd name="connsiteY8" fmla="*/ 741680 h 1554845"/>
              <a:gd name="connsiteX0" fmla="*/ 0 w 3180080"/>
              <a:gd name="connsiteY0" fmla="*/ 0 h 1554845"/>
              <a:gd name="connsiteX1" fmla="*/ 1524000 w 3180080"/>
              <a:gd name="connsiteY1" fmla="*/ 640080 h 1554845"/>
              <a:gd name="connsiteX2" fmla="*/ 1808480 w 3180080"/>
              <a:gd name="connsiteY2" fmla="*/ 1259840 h 1554845"/>
              <a:gd name="connsiteX3" fmla="*/ 2153920 w 3180080"/>
              <a:gd name="connsiteY3" fmla="*/ 548640 h 1554845"/>
              <a:gd name="connsiteX4" fmla="*/ 2306320 w 3180080"/>
              <a:gd name="connsiteY4" fmla="*/ 1554480 h 1554845"/>
              <a:gd name="connsiteX5" fmla="*/ 2631440 w 3180080"/>
              <a:gd name="connsiteY5" fmla="*/ 416560 h 1554845"/>
              <a:gd name="connsiteX6" fmla="*/ 3017520 w 3180080"/>
              <a:gd name="connsiteY6" fmla="*/ 1402080 h 1554845"/>
              <a:gd name="connsiteX7" fmla="*/ 3180080 w 3180080"/>
              <a:gd name="connsiteY7" fmla="*/ 741680 h 1554845"/>
              <a:gd name="connsiteX0" fmla="*/ 0 w 3180080"/>
              <a:gd name="connsiteY0" fmla="*/ 0 h 1554845"/>
              <a:gd name="connsiteX1" fmla="*/ 1808480 w 3180080"/>
              <a:gd name="connsiteY1" fmla="*/ 1259840 h 1554845"/>
              <a:gd name="connsiteX2" fmla="*/ 2153920 w 3180080"/>
              <a:gd name="connsiteY2" fmla="*/ 548640 h 1554845"/>
              <a:gd name="connsiteX3" fmla="*/ 2306320 w 3180080"/>
              <a:gd name="connsiteY3" fmla="*/ 1554480 h 1554845"/>
              <a:gd name="connsiteX4" fmla="*/ 2631440 w 3180080"/>
              <a:gd name="connsiteY4" fmla="*/ 416560 h 1554845"/>
              <a:gd name="connsiteX5" fmla="*/ 3017520 w 3180080"/>
              <a:gd name="connsiteY5" fmla="*/ 1402080 h 1554845"/>
              <a:gd name="connsiteX6" fmla="*/ 3180080 w 3180080"/>
              <a:gd name="connsiteY6" fmla="*/ 741680 h 1554845"/>
              <a:gd name="connsiteX0" fmla="*/ 0 w 3180080"/>
              <a:gd name="connsiteY0" fmla="*/ 0 h 1407555"/>
              <a:gd name="connsiteX1" fmla="*/ 1808480 w 3180080"/>
              <a:gd name="connsiteY1" fmla="*/ 1259840 h 1407555"/>
              <a:gd name="connsiteX2" fmla="*/ 2153920 w 3180080"/>
              <a:gd name="connsiteY2" fmla="*/ 548640 h 1407555"/>
              <a:gd name="connsiteX3" fmla="*/ 2631440 w 3180080"/>
              <a:gd name="connsiteY3" fmla="*/ 416560 h 1407555"/>
              <a:gd name="connsiteX4" fmla="*/ 3017520 w 3180080"/>
              <a:gd name="connsiteY4" fmla="*/ 1402080 h 1407555"/>
              <a:gd name="connsiteX5" fmla="*/ 3180080 w 3180080"/>
              <a:gd name="connsiteY5" fmla="*/ 741680 h 1407555"/>
              <a:gd name="connsiteX0" fmla="*/ 0 w 3180080"/>
              <a:gd name="connsiteY0" fmla="*/ 0 h 1407555"/>
              <a:gd name="connsiteX1" fmla="*/ 1808480 w 3180080"/>
              <a:gd name="connsiteY1" fmla="*/ 1259840 h 1407555"/>
              <a:gd name="connsiteX2" fmla="*/ 2631440 w 3180080"/>
              <a:gd name="connsiteY2" fmla="*/ 416560 h 1407555"/>
              <a:gd name="connsiteX3" fmla="*/ 3017520 w 3180080"/>
              <a:gd name="connsiteY3" fmla="*/ 1402080 h 1407555"/>
              <a:gd name="connsiteX4" fmla="*/ 3180080 w 3180080"/>
              <a:gd name="connsiteY4" fmla="*/ 741680 h 1407555"/>
              <a:gd name="connsiteX0" fmla="*/ 0 w 3180080"/>
              <a:gd name="connsiteY0" fmla="*/ 0 h 1456696"/>
              <a:gd name="connsiteX1" fmla="*/ 1808480 w 3180080"/>
              <a:gd name="connsiteY1" fmla="*/ 1259840 h 1456696"/>
              <a:gd name="connsiteX2" fmla="*/ 3017520 w 3180080"/>
              <a:gd name="connsiteY2" fmla="*/ 1402080 h 1456696"/>
              <a:gd name="connsiteX3" fmla="*/ 3180080 w 3180080"/>
              <a:gd name="connsiteY3" fmla="*/ 741680 h 1456696"/>
              <a:gd name="connsiteX0" fmla="*/ 0 w 3180080"/>
              <a:gd name="connsiteY0" fmla="*/ 0 h 1415115"/>
              <a:gd name="connsiteX1" fmla="*/ 1808480 w 3180080"/>
              <a:gd name="connsiteY1" fmla="*/ 1259840 h 1415115"/>
              <a:gd name="connsiteX2" fmla="*/ 2271254 w 3180080"/>
              <a:gd name="connsiteY2" fmla="*/ 1338114 h 1415115"/>
              <a:gd name="connsiteX3" fmla="*/ 3180080 w 3180080"/>
              <a:gd name="connsiteY3" fmla="*/ 741680 h 1415115"/>
              <a:gd name="connsiteX0" fmla="*/ 0 w 3180080"/>
              <a:gd name="connsiteY0" fmla="*/ 0 h 1401195"/>
              <a:gd name="connsiteX1" fmla="*/ 870315 w 3180080"/>
              <a:gd name="connsiteY1" fmla="*/ 1227856 h 1401195"/>
              <a:gd name="connsiteX2" fmla="*/ 2271254 w 3180080"/>
              <a:gd name="connsiteY2" fmla="*/ 1338114 h 1401195"/>
              <a:gd name="connsiteX3" fmla="*/ 3180080 w 3180080"/>
              <a:gd name="connsiteY3" fmla="*/ 741680 h 1401195"/>
              <a:gd name="connsiteX0" fmla="*/ 0 w 3180080"/>
              <a:gd name="connsiteY0" fmla="*/ 0 h 1447222"/>
              <a:gd name="connsiteX1" fmla="*/ 870315 w 3180080"/>
              <a:gd name="connsiteY1" fmla="*/ 1227856 h 1447222"/>
              <a:gd name="connsiteX2" fmla="*/ 2271254 w 3180080"/>
              <a:gd name="connsiteY2" fmla="*/ 1402079 h 1447222"/>
              <a:gd name="connsiteX3" fmla="*/ 3180080 w 3180080"/>
              <a:gd name="connsiteY3" fmla="*/ 741680 h 1447222"/>
              <a:gd name="connsiteX0" fmla="*/ 0 w 3180080"/>
              <a:gd name="connsiteY0" fmla="*/ 0 h 1423531"/>
              <a:gd name="connsiteX1" fmla="*/ 870315 w 3180080"/>
              <a:gd name="connsiteY1" fmla="*/ 1227856 h 1423531"/>
              <a:gd name="connsiteX2" fmla="*/ 2271254 w 3180080"/>
              <a:gd name="connsiteY2" fmla="*/ 1402079 h 1423531"/>
              <a:gd name="connsiteX3" fmla="*/ 3180080 w 3180080"/>
              <a:gd name="connsiteY3" fmla="*/ 741680 h 1423531"/>
              <a:gd name="connsiteX0" fmla="*/ 0 w 3180080"/>
              <a:gd name="connsiteY0" fmla="*/ 0 h 1423531"/>
              <a:gd name="connsiteX1" fmla="*/ 870315 w 3180080"/>
              <a:gd name="connsiteY1" fmla="*/ 1227856 h 1423531"/>
              <a:gd name="connsiteX2" fmla="*/ 2271254 w 3180080"/>
              <a:gd name="connsiteY2" fmla="*/ 1402079 h 1423531"/>
              <a:gd name="connsiteX3" fmla="*/ 3180080 w 3180080"/>
              <a:gd name="connsiteY3" fmla="*/ 741680 h 1423531"/>
              <a:gd name="connsiteX0" fmla="*/ 0 w 3180080"/>
              <a:gd name="connsiteY0" fmla="*/ 0 h 1511107"/>
              <a:gd name="connsiteX1" fmla="*/ 806349 w 3180080"/>
              <a:gd name="connsiteY1" fmla="*/ 1398432 h 1511107"/>
              <a:gd name="connsiteX2" fmla="*/ 2271254 w 3180080"/>
              <a:gd name="connsiteY2" fmla="*/ 1402079 h 1511107"/>
              <a:gd name="connsiteX3" fmla="*/ 3180080 w 3180080"/>
              <a:gd name="connsiteY3" fmla="*/ 741680 h 1511107"/>
              <a:gd name="connsiteX0" fmla="*/ 0 w 3180080"/>
              <a:gd name="connsiteY0" fmla="*/ 0 h 1608973"/>
              <a:gd name="connsiteX1" fmla="*/ 806349 w 3180080"/>
              <a:gd name="connsiteY1" fmla="*/ 1398432 h 1608973"/>
              <a:gd name="connsiteX2" fmla="*/ 2335220 w 3180080"/>
              <a:gd name="connsiteY2" fmla="*/ 1583317 h 1608973"/>
              <a:gd name="connsiteX3" fmla="*/ 3180080 w 3180080"/>
              <a:gd name="connsiteY3" fmla="*/ 741680 h 1608973"/>
              <a:gd name="connsiteX0" fmla="*/ 0 w 3212064"/>
              <a:gd name="connsiteY0" fmla="*/ 0 h 1608973"/>
              <a:gd name="connsiteX1" fmla="*/ 806349 w 3212064"/>
              <a:gd name="connsiteY1" fmla="*/ 1398432 h 1608973"/>
              <a:gd name="connsiteX2" fmla="*/ 2335220 w 3212064"/>
              <a:gd name="connsiteY2" fmla="*/ 1583317 h 1608973"/>
              <a:gd name="connsiteX3" fmla="*/ 3212064 w 3212064"/>
              <a:gd name="connsiteY3" fmla="*/ 890934 h 1608973"/>
              <a:gd name="connsiteX0" fmla="*/ 0 w 3212064"/>
              <a:gd name="connsiteY0" fmla="*/ 0 h 1487106"/>
              <a:gd name="connsiteX1" fmla="*/ 806349 w 3212064"/>
              <a:gd name="connsiteY1" fmla="*/ 1281161 h 1487106"/>
              <a:gd name="connsiteX2" fmla="*/ 2335220 w 3212064"/>
              <a:gd name="connsiteY2" fmla="*/ 1466046 h 1487106"/>
              <a:gd name="connsiteX3" fmla="*/ 3212064 w 3212064"/>
              <a:gd name="connsiteY3" fmla="*/ 773663 h 1487106"/>
            </a:gdLst>
            <a:ahLst/>
            <a:cxnLst>
              <a:cxn ang="0">
                <a:pos x="connsiteX0" y="connsiteY0"/>
              </a:cxn>
              <a:cxn ang="0">
                <a:pos x="connsiteX1" y="connsiteY1"/>
              </a:cxn>
              <a:cxn ang="0">
                <a:pos x="connsiteX2" y="connsiteY2"/>
              </a:cxn>
              <a:cxn ang="0">
                <a:pos x="connsiteX3" y="connsiteY3"/>
              </a:cxn>
            </a:cxnLst>
            <a:rect l="l" t="t" r="r" b="b"/>
            <a:pathLst>
              <a:path w="3212064" h="1487106">
                <a:moveTo>
                  <a:pt x="0" y="0"/>
                </a:moveTo>
                <a:cubicBezTo>
                  <a:pt x="376767" y="262467"/>
                  <a:pt x="417146" y="1036820"/>
                  <a:pt x="806349" y="1281161"/>
                </a:cubicBezTo>
                <a:cubicBezTo>
                  <a:pt x="1195552" y="1525502"/>
                  <a:pt x="2010672" y="1499101"/>
                  <a:pt x="2335220" y="1466046"/>
                </a:cubicBezTo>
                <a:cubicBezTo>
                  <a:pt x="2554592" y="1424284"/>
                  <a:pt x="3176504" y="1130956"/>
                  <a:pt x="3212064" y="773663"/>
                </a:cubicBezTo>
              </a:path>
            </a:pathLst>
          </a:cu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24" name="Freeform 23"/>
          <p:cNvSpPr/>
          <p:nvPr/>
        </p:nvSpPr>
        <p:spPr>
          <a:xfrm>
            <a:off x="769824" y="2333746"/>
            <a:ext cx="2574780" cy="1192060"/>
          </a:xfrm>
          <a:custGeom>
            <a:avLst/>
            <a:gdLst>
              <a:gd name="connsiteX0" fmla="*/ 0 w 3180080"/>
              <a:gd name="connsiteY0" fmla="*/ 0 h 1576493"/>
              <a:gd name="connsiteX1" fmla="*/ 457200 w 3180080"/>
              <a:gd name="connsiteY1" fmla="*/ 1422400 h 1576493"/>
              <a:gd name="connsiteX2" fmla="*/ 822960 w 3180080"/>
              <a:gd name="connsiteY2" fmla="*/ 680720 h 1576493"/>
              <a:gd name="connsiteX3" fmla="*/ 1229360 w 3180080"/>
              <a:gd name="connsiteY3" fmla="*/ 1310640 h 1576493"/>
              <a:gd name="connsiteX4" fmla="*/ 1524000 w 3180080"/>
              <a:gd name="connsiteY4" fmla="*/ 640080 h 1576493"/>
              <a:gd name="connsiteX5" fmla="*/ 1808480 w 3180080"/>
              <a:gd name="connsiteY5" fmla="*/ 1259840 h 1576493"/>
              <a:gd name="connsiteX6" fmla="*/ 2153920 w 3180080"/>
              <a:gd name="connsiteY6" fmla="*/ 548640 h 1576493"/>
              <a:gd name="connsiteX7" fmla="*/ 2306320 w 3180080"/>
              <a:gd name="connsiteY7" fmla="*/ 1554480 h 1576493"/>
              <a:gd name="connsiteX8" fmla="*/ 2631440 w 3180080"/>
              <a:gd name="connsiteY8" fmla="*/ 416560 h 1576493"/>
              <a:gd name="connsiteX9" fmla="*/ 3017520 w 3180080"/>
              <a:gd name="connsiteY9" fmla="*/ 1402080 h 1576493"/>
              <a:gd name="connsiteX10" fmla="*/ 3180080 w 3180080"/>
              <a:gd name="connsiteY10" fmla="*/ 741680 h 1576493"/>
              <a:gd name="connsiteX0" fmla="*/ 0 w 3180080"/>
              <a:gd name="connsiteY0" fmla="*/ 0 h 1554845"/>
              <a:gd name="connsiteX1" fmla="*/ 446539 w 3180080"/>
              <a:gd name="connsiteY1" fmla="*/ 686794 h 1554845"/>
              <a:gd name="connsiteX2" fmla="*/ 822960 w 3180080"/>
              <a:gd name="connsiteY2" fmla="*/ 680720 h 1554845"/>
              <a:gd name="connsiteX3" fmla="*/ 1229360 w 3180080"/>
              <a:gd name="connsiteY3" fmla="*/ 1310640 h 1554845"/>
              <a:gd name="connsiteX4" fmla="*/ 1524000 w 3180080"/>
              <a:gd name="connsiteY4" fmla="*/ 640080 h 1554845"/>
              <a:gd name="connsiteX5" fmla="*/ 1808480 w 3180080"/>
              <a:gd name="connsiteY5" fmla="*/ 1259840 h 1554845"/>
              <a:gd name="connsiteX6" fmla="*/ 2153920 w 3180080"/>
              <a:gd name="connsiteY6" fmla="*/ 548640 h 1554845"/>
              <a:gd name="connsiteX7" fmla="*/ 2306320 w 3180080"/>
              <a:gd name="connsiteY7" fmla="*/ 1554480 h 1554845"/>
              <a:gd name="connsiteX8" fmla="*/ 2631440 w 3180080"/>
              <a:gd name="connsiteY8" fmla="*/ 416560 h 1554845"/>
              <a:gd name="connsiteX9" fmla="*/ 3017520 w 3180080"/>
              <a:gd name="connsiteY9" fmla="*/ 1402080 h 1554845"/>
              <a:gd name="connsiteX10" fmla="*/ 3180080 w 3180080"/>
              <a:gd name="connsiteY10" fmla="*/ 741680 h 1554845"/>
              <a:gd name="connsiteX0" fmla="*/ 0 w 3180080"/>
              <a:gd name="connsiteY0" fmla="*/ 0 h 1554845"/>
              <a:gd name="connsiteX1" fmla="*/ 822960 w 3180080"/>
              <a:gd name="connsiteY1" fmla="*/ 680720 h 1554845"/>
              <a:gd name="connsiteX2" fmla="*/ 1229360 w 3180080"/>
              <a:gd name="connsiteY2" fmla="*/ 1310640 h 1554845"/>
              <a:gd name="connsiteX3" fmla="*/ 1524000 w 3180080"/>
              <a:gd name="connsiteY3" fmla="*/ 640080 h 1554845"/>
              <a:gd name="connsiteX4" fmla="*/ 1808480 w 3180080"/>
              <a:gd name="connsiteY4" fmla="*/ 1259840 h 1554845"/>
              <a:gd name="connsiteX5" fmla="*/ 2153920 w 3180080"/>
              <a:gd name="connsiteY5" fmla="*/ 548640 h 1554845"/>
              <a:gd name="connsiteX6" fmla="*/ 2306320 w 3180080"/>
              <a:gd name="connsiteY6" fmla="*/ 1554480 h 1554845"/>
              <a:gd name="connsiteX7" fmla="*/ 2631440 w 3180080"/>
              <a:gd name="connsiteY7" fmla="*/ 416560 h 1554845"/>
              <a:gd name="connsiteX8" fmla="*/ 3017520 w 3180080"/>
              <a:gd name="connsiteY8" fmla="*/ 1402080 h 1554845"/>
              <a:gd name="connsiteX9" fmla="*/ 3180080 w 3180080"/>
              <a:gd name="connsiteY9" fmla="*/ 741680 h 1554845"/>
              <a:gd name="connsiteX0" fmla="*/ 0 w 3180080"/>
              <a:gd name="connsiteY0" fmla="*/ 0 h 1554845"/>
              <a:gd name="connsiteX1" fmla="*/ 1229360 w 3180080"/>
              <a:gd name="connsiteY1" fmla="*/ 1310640 h 1554845"/>
              <a:gd name="connsiteX2" fmla="*/ 1524000 w 3180080"/>
              <a:gd name="connsiteY2" fmla="*/ 640080 h 1554845"/>
              <a:gd name="connsiteX3" fmla="*/ 1808480 w 3180080"/>
              <a:gd name="connsiteY3" fmla="*/ 1259840 h 1554845"/>
              <a:gd name="connsiteX4" fmla="*/ 2153920 w 3180080"/>
              <a:gd name="connsiteY4" fmla="*/ 548640 h 1554845"/>
              <a:gd name="connsiteX5" fmla="*/ 2306320 w 3180080"/>
              <a:gd name="connsiteY5" fmla="*/ 1554480 h 1554845"/>
              <a:gd name="connsiteX6" fmla="*/ 2631440 w 3180080"/>
              <a:gd name="connsiteY6" fmla="*/ 416560 h 1554845"/>
              <a:gd name="connsiteX7" fmla="*/ 3017520 w 3180080"/>
              <a:gd name="connsiteY7" fmla="*/ 1402080 h 1554845"/>
              <a:gd name="connsiteX8" fmla="*/ 3180080 w 3180080"/>
              <a:gd name="connsiteY8" fmla="*/ 741680 h 1554845"/>
              <a:gd name="connsiteX0" fmla="*/ 0 w 3180080"/>
              <a:gd name="connsiteY0" fmla="*/ 0 h 1554845"/>
              <a:gd name="connsiteX1" fmla="*/ 1524000 w 3180080"/>
              <a:gd name="connsiteY1" fmla="*/ 640080 h 1554845"/>
              <a:gd name="connsiteX2" fmla="*/ 1808480 w 3180080"/>
              <a:gd name="connsiteY2" fmla="*/ 1259840 h 1554845"/>
              <a:gd name="connsiteX3" fmla="*/ 2153920 w 3180080"/>
              <a:gd name="connsiteY3" fmla="*/ 548640 h 1554845"/>
              <a:gd name="connsiteX4" fmla="*/ 2306320 w 3180080"/>
              <a:gd name="connsiteY4" fmla="*/ 1554480 h 1554845"/>
              <a:gd name="connsiteX5" fmla="*/ 2631440 w 3180080"/>
              <a:gd name="connsiteY5" fmla="*/ 416560 h 1554845"/>
              <a:gd name="connsiteX6" fmla="*/ 3017520 w 3180080"/>
              <a:gd name="connsiteY6" fmla="*/ 1402080 h 1554845"/>
              <a:gd name="connsiteX7" fmla="*/ 3180080 w 3180080"/>
              <a:gd name="connsiteY7" fmla="*/ 741680 h 1554845"/>
              <a:gd name="connsiteX0" fmla="*/ 0 w 3180080"/>
              <a:gd name="connsiteY0" fmla="*/ 0 h 1554845"/>
              <a:gd name="connsiteX1" fmla="*/ 1808480 w 3180080"/>
              <a:gd name="connsiteY1" fmla="*/ 1259840 h 1554845"/>
              <a:gd name="connsiteX2" fmla="*/ 2153920 w 3180080"/>
              <a:gd name="connsiteY2" fmla="*/ 548640 h 1554845"/>
              <a:gd name="connsiteX3" fmla="*/ 2306320 w 3180080"/>
              <a:gd name="connsiteY3" fmla="*/ 1554480 h 1554845"/>
              <a:gd name="connsiteX4" fmla="*/ 2631440 w 3180080"/>
              <a:gd name="connsiteY4" fmla="*/ 416560 h 1554845"/>
              <a:gd name="connsiteX5" fmla="*/ 3017520 w 3180080"/>
              <a:gd name="connsiteY5" fmla="*/ 1402080 h 1554845"/>
              <a:gd name="connsiteX6" fmla="*/ 3180080 w 3180080"/>
              <a:gd name="connsiteY6" fmla="*/ 741680 h 1554845"/>
              <a:gd name="connsiteX0" fmla="*/ 0 w 3180080"/>
              <a:gd name="connsiteY0" fmla="*/ 0 h 1407555"/>
              <a:gd name="connsiteX1" fmla="*/ 1808480 w 3180080"/>
              <a:gd name="connsiteY1" fmla="*/ 1259840 h 1407555"/>
              <a:gd name="connsiteX2" fmla="*/ 2153920 w 3180080"/>
              <a:gd name="connsiteY2" fmla="*/ 548640 h 1407555"/>
              <a:gd name="connsiteX3" fmla="*/ 2631440 w 3180080"/>
              <a:gd name="connsiteY3" fmla="*/ 416560 h 1407555"/>
              <a:gd name="connsiteX4" fmla="*/ 3017520 w 3180080"/>
              <a:gd name="connsiteY4" fmla="*/ 1402080 h 1407555"/>
              <a:gd name="connsiteX5" fmla="*/ 3180080 w 3180080"/>
              <a:gd name="connsiteY5" fmla="*/ 741680 h 1407555"/>
              <a:gd name="connsiteX0" fmla="*/ 0 w 3180080"/>
              <a:gd name="connsiteY0" fmla="*/ 0 h 1407555"/>
              <a:gd name="connsiteX1" fmla="*/ 1808480 w 3180080"/>
              <a:gd name="connsiteY1" fmla="*/ 1259840 h 1407555"/>
              <a:gd name="connsiteX2" fmla="*/ 2631440 w 3180080"/>
              <a:gd name="connsiteY2" fmla="*/ 416560 h 1407555"/>
              <a:gd name="connsiteX3" fmla="*/ 3017520 w 3180080"/>
              <a:gd name="connsiteY3" fmla="*/ 1402080 h 1407555"/>
              <a:gd name="connsiteX4" fmla="*/ 3180080 w 3180080"/>
              <a:gd name="connsiteY4" fmla="*/ 741680 h 1407555"/>
              <a:gd name="connsiteX0" fmla="*/ 0 w 3180080"/>
              <a:gd name="connsiteY0" fmla="*/ 0 h 1456696"/>
              <a:gd name="connsiteX1" fmla="*/ 1808480 w 3180080"/>
              <a:gd name="connsiteY1" fmla="*/ 1259840 h 1456696"/>
              <a:gd name="connsiteX2" fmla="*/ 3017520 w 3180080"/>
              <a:gd name="connsiteY2" fmla="*/ 1402080 h 1456696"/>
              <a:gd name="connsiteX3" fmla="*/ 3180080 w 3180080"/>
              <a:gd name="connsiteY3" fmla="*/ 741680 h 1456696"/>
              <a:gd name="connsiteX0" fmla="*/ 0 w 3180080"/>
              <a:gd name="connsiteY0" fmla="*/ 0 h 1415115"/>
              <a:gd name="connsiteX1" fmla="*/ 1808480 w 3180080"/>
              <a:gd name="connsiteY1" fmla="*/ 1259840 h 1415115"/>
              <a:gd name="connsiteX2" fmla="*/ 2271254 w 3180080"/>
              <a:gd name="connsiteY2" fmla="*/ 1338114 h 1415115"/>
              <a:gd name="connsiteX3" fmla="*/ 3180080 w 3180080"/>
              <a:gd name="connsiteY3" fmla="*/ 741680 h 1415115"/>
              <a:gd name="connsiteX0" fmla="*/ 0 w 3180080"/>
              <a:gd name="connsiteY0" fmla="*/ 0 h 1401195"/>
              <a:gd name="connsiteX1" fmla="*/ 870315 w 3180080"/>
              <a:gd name="connsiteY1" fmla="*/ 1227856 h 1401195"/>
              <a:gd name="connsiteX2" fmla="*/ 2271254 w 3180080"/>
              <a:gd name="connsiteY2" fmla="*/ 1338114 h 1401195"/>
              <a:gd name="connsiteX3" fmla="*/ 3180080 w 3180080"/>
              <a:gd name="connsiteY3" fmla="*/ 741680 h 1401195"/>
              <a:gd name="connsiteX0" fmla="*/ 0 w 3180080"/>
              <a:gd name="connsiteY0" fmla="*/ 0 h 1447222"/>
              <a:gd name="connsiteX1" fmla="*/ 870315 w 3180080"/>
              <a:gd name="connsiteY1" fmla="*/ 1227856 h 1447222"/>
              <a:gd name="connsiteX2" fmla="*/ 2271254 w 3180080"/>
              <a:gd name="connsiteY2" fmla="*/ 1402079 h 1447222"/>
              <a:gd name="connsiteX3" fmla="*/ 3180080 w 3180080"/>
              <a:gd name="connsiteY3" fmla="*/ 741680 h 1447222"/>
              <a:gd name="connsiteX0" fmla="*/ 0 w 3180080"/>
              <a:gd name="connsiteY0" fmla="*/ 0 h 1423531"/>
              <a:gd name="connsiteX1" fmla="*/ 870315 w 3180080"/>
              <a:gd name="connsiteY1" fmla="*/ 1227856 h 1423531"/>
              <a:gd name="connsiteX2" fmla="*/ 2271254 w 3180080"/>
              <a:gd name="connsiteY2" fmla="*/ 1402079 h 1423531"/>
              <a:gd name="connsiteX3" fmla="*/ 3180080 w 3180080"/>
              <a:gd name="connsiteY3" fmla="*/ 741680 h 1423531"/>
              <a:gd name="connsiteX0" fmla="*/ 0 w 3180080"/>
              <a:gd name="connsiteY0" fmla="*/ 0 h 1423531"/>
              <a:gd name="connsiteX1" fmla="*/ 870315 w 3180080"/>
              <a:gd name="connsiteY1" fmla="*/ 1227856 h 1423531"/>
              <a:gd name="connsiteX2" fmla="*/ 2271254 w 3180080"/>
              <a:gd name="connsiteY2" fmla="*/ 1402079 h 1423531"/>
              <a:gd name="connsiteX3" fmla="*/ 3180080 w 3180080"/>
              <a:gd name="connsiteY3" fmla="*/ 741680 h 1423531"/>
              <a:gd name="connsiteX0" fmla="*/ 0 w 3180080"/>
              <a:gd name="connsiteY0" fmla="*/ 0 h 1511107"/>
              <a:gd name="connsiteX1" fmla="*/ 806349 w 3180080"/>
              <a:gd name="connsiteY1" fmla="*/ 1398432 h 1511107"/>
              <a:gd name="connsiteX2" fmla="*/ 2271254 w 3180080"/>
              <a:gd name="connsiteY2" fmla="*/ 1402079 h 1511107"/>
              <a:gd name="connsiteX3" fmla="*/ 3180080 w 3180080"/>
              <a:gd name="connsiteY3" fmla="*/ 741680 h 1511107"/>
              <a:gd name="connsiteX0" fmla="*/ 0 w 3180080"/>
              <a:gd name="connsiteY0" fmla="*/ 0 h 1608973"/>
              <a:gd name="connsiteX1" fmla="*/ 806349 w 3180080"/>
              <a:gd name="connsiteY1" fmla="*/ 1398432 h 1608973"/>
              <a:gd name="connsiteX2" fmla="*/ 2335220 w 3180080"/>
              <a:gd name="connsiteY2" fmla="*/ 1583317 h 1608973"/>
              <a:gd name="connsiteX3" fmla="*/ 3180080 w 3180080"/>
              <a:gd name="connsiteY3" fmla="*/ 741680 h 1608973"/>
              <a:gd name="connsiteX0" fmla="*/ 0 w 3212064"/>
              <a:gd name="connsiteY0" fmla="*/ 0 h 1608973"/>
              <a:gd name="connsiteX1" fmla="*/ 806349 w 3212064"/>
              <a:gd name="connsiteY1" fmla="*/ 1398432 h 1608973"/>
              <a:gd name="connsiteX2" fmla="*/ 2335220 w 3212064"/>
              <a:gd name="connsiteY2" fmla="*/ 1583317 h 1608973"/>
              <a:gd name="connsiteX3" fmla="*/ 3212064 w 3212064"/>
              <a:gd name="connsiteY3" fmla="*/ 890934 h 1608973"/>
              <a:gd name="connsiteX0" fmla="*/ 0 w 3212064"/>
              <a:gd name="connsiteY0" fmla="*/ 0 h 1487106"/>
              <a:gd name="connsiteX1" fmla="*/ 806349 w 3212064"/>
              <a:gd name="connsiteY1" fmla="*/ 1281161 h 1487106"/>
              <a:gd name="connsiteX2" fmla="*/ 2335220 w 3212064"/>
              <a:gd name="connsiteY2" fmla="*/ 1466046 h 1487106"/>
              <a:gd name="connsiteX3" fmla="*/ 3212064 w 3212064"/>
              <a:gd name="connsiteY3" fmla="*/ 773663 h 1487106"/>
            </a:gdLst>
            <a:ahLst/>
            <a:cxnLst>
              <a:cxn ang="0">
                <a:pos x="connsiteX0" y="connsiteY0"/>
              </a:cxn>
              <a:cxn ang="0">
                <a:pos x="connsiteX1" y="connsiteY1"/>
              </a:cxn>
              <a:cxn ang="0">
                <a:pos x="connsiteX2" y="connsiteY2"/>
              </a:cxn>
              <a:cxn ang="0">
                <a:pos x="connsiteX3" y="connsiteY3"/>
              </a:cxn>
            </a:cxnLst>
            <a:rect l="l" t="t" r="r" b="b"/>
            <a:pathLst>
              <a:path w="3212064" h="1487106">
                <a:moveTo>
                  <a:pt x="0" y="0"/>
                </a:moveTo>
                <a:cubicBezTo>
                  <a:pt x="376767" y="262467"/>
                  <a:pt x="417146" y="1036820"/>
                  <a:pt x="806349" y="1281161"/>
                </a:cubicBezTo>
                <a:cubicBezTo>
                  <a:pt x="1195552" y="1525502"/>
                  <a:pt x="2010672" y="1499101"/>
                  <a:pt x="2335220" y="1466046"/>
                </a:cubicBezTo>
                <a:cubicBezTo>
                  <a:pt x="2554592" y="1424284"/>
                  <a:pt x="3176504" y="1130956"/>
                  <a:pt x="3212064" y="773663"/>
                </a:cubicBezTo>
              </a:path>
            </a:pathLst>
          </a:cu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25" name="Freeform 24"/>
          <p:cNvSpPr/>
          <p:nvPr/>
        </p:nvSpPr>
        <p:spPr>
          <a:xfrm>
            <a:off x="753454" y="2460508"/>
            <a:ext cx="2574780" cy="1192060"/>
          </a:xfrm>
          <a:custGeom>
            <a:avLst/>
            <a:gdLst>
              <a:gd name="connsiteX0" fmla="*/ 0 w 3180080"/>
              <a:gd name="connsiteY0" fmla="*/ 0 h 1576493"/>
              <a:gd name="connsiteX1" fmla="*/ 457200 w 3180080"/>
              <a:gd name="connsiteY1" fmla="*/ 1422400 h 1576493"/>
              <a:gd name="connsiteX2" fmla="*/ 822960 w 3180080"/>
              <a:gd name="connsiteY2" fmla="*/ 680720 h 1576493"/>
              <a:gd name="connsiteX3" fmla="*/ 1229360 w 3180080"/>
              <a:gd name="connsiteY3" fmla="*/ 1310640 h 1576493"/>
              <a:gd name="connsiteX4" fmla="*/ 1524000 w 3180080"/>
              <a:gd name="connsiteY4" fmla="*/ 640080 h 1576493"/>
              <a:gd name="connsiteX5" fmla="*/ 1808480 w 3180080"/>
              <a:gd name="connsiteY5" fmla="*/ 1259840 h 1576493"/>
              <a:gd name="connsiteX6" fmla="*/ 2153920 w 3180080"/>
              <a:gd name="connsiteY6" fmla="*/ 548640 h 1576493"/>
              <a:gd name="connsiteX7" fmla="*/ 2306320 w 3180080"/>
              <a:gd name="connsiteY7" fmla="*/ 1554480 h 1576493"/>
              <a:gd name="connsiteX8" fmla="*/ 2631440 w 3180080"/>
              <a:gd name="connsiteY8" fmla="*/ 416560 h 1576493"/>
              <a:gd name="connsiteX9" fmla="*/ 3017520 w 3180080"/>
              <a:gd name="connsiteY9" fmla="*/ 1402080 h 1576493"/>
              <a:gd name="connsiteX10" fmla="*/ 3180080 w 3180080"/>
              <a:gd name="connsiteY10" fmla="*/ 741680 h 1576493"/>
              <a:gd name="connsiteX0" fmla="*/ 0 w 3180080"/>
              <a:gd name="connsiteY0" fmla="*/ 0 h 1554845"/>
              <a:gd name="connsiteX1" fmla="*/ 446539 w 3180080"/>
              <a:gd name="connsiteY1" fmla="*/ 686794 h 1554845"/>
              <a:gd name="connsiteX2" fmla="*/ 822960 w 3180080"/>
              <a:gd name="connsiteY2" fmla="*/ 680720 h 1554845"/>
              <a:gd name="connsiteX3" fmla="*/ 1229360 w 3180080"/>
              <a:gd name="connsiteY3" fmla="*/ 1310640 h 1554845"/>
              <a:gd name="connsiteX4" fmla="*/ 1524000 w 3180080"/>
              <a:gd name="connsiteY4" fmla="*/ 640080 h 1554845"/>
              <a:gd name="connsiteX5" fmla="*/ 1808480 w 3180080"/>
              <a:gd name="connsiteY5" fmla="*/ 1259840 h 1554845"/>
              <a:gd name="connsiteX6" fmla="*/ 2153920 w 3180080"/>
              <a:gd name="connsiteY6" fmla="*/ 548640 h 1554845"/>
              <a:gd name="connsiteX7" fmla="*/ 2306320 w 3180080"/>
              <a:gd name="connsiteY7" fmla="*/ 1554480 h 1554845"/>
              <a:gd name="connsiteX8" fmla="*/ 2631440 w 3180080"/>
              <a:gd name="connsiteY8" fmla="*/ 416560 h 1554845"/>
              <a:gd name="connsiteX9" fmla="*/ 3017520 w 3180080"/>
              <a:gd name="connsiteY9" fmla="*/ 1402080 h 1554845"/>
              <a:gd name="connsiteX10" fmla="*/ 3180080 w 3180080"/>
              <a:gd name="connsiteY10" fmla="*/ 741680 h 1554845"/>
              <a:gd name="connsiteX0" fmla="*/ 0 w 3180080"/>
              <a:gd name="connsiteY0" fmla="*/ 0 h 1554845"/>
              <a:gd name="connsiteX1" fmla="*/ 822960 w 3180080"/>
              <a:gd name="connsiteY1" fmla="*/ 680720 h 1554845"/>
              <a:gd name="connsiteX2" fmla="*/ 1229360 w 3180080"/>
              <a:gd name="connsiteY2" fmla="*/ 1310640 h 1554845"/>
              <a:gd name="connsiteX3" fmla="*/ 1524000 w 3180080"/>
              <a:gd name="connsiteY3" fmla="*/ 640080 h 1554845"/>
              <a:gd name="connsiteX4" fmla="*/ 1808480 w 3180080"/>
              <a:gd name="connsiteY4" fmla="*/ 1259840 h 1554845"/>
              <a:gd name="connsiteX5" fmla="*/ 2153920 w 3180080"/>
              <a:gd name="connsiteY5" fmla="*/ 548640 h 1554845"/>
              <a:gd name="connsiteX6" fmla="*/ 2306320 w 3180080"/>
              <a:gd name="connsiteY6" fmla="*/ 1554480 h 1554845"/>
              <a:gd name="connsiteX7" fmla="*/ 2631440 w 3180080"/>
              <a:gd name="connsiteY7" fmla="*/ 416560 h 1554845"/>
              <a:gd name="connsiteX8" fmla="*/ 3017520 w 3180080"/>
              <a:gd name="connsiteY8" fmla="*/ 1402080 h 1554845"/>
              <a:gd name="connsiteX9" fmla="*/ 3180080 w 3180080"/>
              <a:gd name="connsiteY9" fmla="*/ 741680 h 1554845"/>
              <a:gd name="connsiteX0" fmla="*/ 0 w 3180080"/>
              <a:gd name="connsiteY0" fmla="*/ 0 h 1554845"/>
              <a:gd name="connsiteX1" fmla="*/ 1229360 w 3180080"/>
              <a:gd name="connsiteY1" fmla="*/ 1310640 h 1554845"/>
              <a:gd name="connsiteX2" fmla="*/ 1524000 w 3180080"/>
              <a:gd name="connsiteY2" fmla="*/ 640080 h 1554845"/>
              <a:gd name="connsiteX3" fmla="*/ 1808480 w 3180080"/>
              <a:gd name="connsiteY3" fmla="*/ 1259840 h 1554845"/>
              <a:gd name="connsiteX4" fmla="*/ 2153920 w 3180080"/>
              <a:gd name="connsiteY4" fmla="*/ 548640 h 1554845"/>
              <a:gd name="connsiteX5" fmla="*/ 2306320 w 3180080"/>
              <a:gd name="connsiteY5" fmla="*/ 1554480 h 1554845"/>
              <a:gd name="connsiteX6" fmla="*/ 2631440 w 3180080"/>
              <a:gd name="connsiteY6" fmla="*/ 416560 h 1554845"/>
              <a:gd name="connsiteX7" fmla="*/ 3017520 w 3180080"/>
              <a:gd name="connsiteY7" fmla="*/ 1402080 h 1554845"/>
              <a:gd name="connsiteX8" fmla="*/ 3180080 w 3180080"/>
              <a:gd name="connsiteY8" fmla="*/ 741680 h 1554845"/>
              <a:gd name="connsiteX0" fmla="*/ 0 w 3180080"/>
              <a:gd name="connsiteY0" fmla="*/ 0 h 1554845"/>
              <a:gd name="connsiteX1" fmla="*/ 1524000 w 3180080"/>
              <a:gd name="connsiteY1" fmla="*/ 640080 h 1554845"/>
              <a:gd name="connsiteX2" fmla="*/ 1808480 w 3180080"/>
              <a:gd name="connsiteY2" fmla="*/ 1259840 h 1554845"/>
              <a:gd name="connsiteX3" fmla="*/ 2153920 w 3180080"/>
              <a:gd name="connsiteY3" fmla="*/ 548640 h 1554845"/>
              <a:gd name="connsiteX4" fmla="*/ 2306320 w 3180080"/>
              <a:gd name="connsiteY4" fmla="*/ 1554480 h 1554845"/>
              <a:gd name="connsiteX5" fmla="*/ 2631440 w 3180080"/>
              <a:gd name="connsiteY5" fmla="*/ 416560 h 1554845"/>
              <a:gd name="connsiteX6" fmla="*/ 3017520 w 3180080"/>
              <a:gd name="connsiteY6" fmla="*/ 1402080 h 1554845"/>
              <a:gd name="connsiteX7" fmla="*/ 3180080 w 3180080"/>
              <a:gd name="connsiteY7" fmla="*/ 741680 h 1554845"/>
              <a:gd name="connsiteX0" fmla="*/ 0 w 3180080"/>
              <a:gd name="connsiteY0" fmla="*/ 0 h 1554845"/>
              <a:gd name="connsiteX1" fmla="*/ 1808480 w 3180080"/>
              <a:gd name="connsiteY1" fmla="*/ 1259840 h 1554845"/>
              <a:gd name="connsiteX2" fmla="*/ 2153920 w 3180080"/>
              <a:gd name="connsiteY2" fmla="*/ 548640 h 1554845"/>
              <a:gd name="connsiteX3" fmla="*/ 2306320 w 3180080"/>
              <a:gd name="connsiteY3" fmla="*/ 1554480 h 1554845"/>
              <a:gd name="connsiteX4" fmla="*/ 2631440 w 3180080"/>
              <a:gd name="connsiteY4" fmla="*/ 416560 h 1554845"/>
              <a:gd name="connsiteX5" fmla="*/ 3017520 w 3180080"/>
              <a:gd name="connsiteY5" fmla="*/ 1402080 h 1554845"/>
              <a:gd name="connsiteX6" fmla="*/ 3180080 w 3180080"/>
              <a:gd name="connsiteY6" fmla="*/ 741680 h 1554845"/>
              <a:gd name="connsiteX0" fmla="*/ 0 w 3180080"/>
              <a:gd name="connsiteY0" fmla="*/ 0 h 1407555"/>
              <a:gd name="connsiteX1" fmla="*/ 1808480 w 3180080"/>
              <a:gd name="connsiteY1" fmla="*/ 1259840 h 1407555"/>
              <a:gd name="connsiteX2" fmla="*/ 2153920 w 3180080"/>
              <a:gd name="connsiteY2" fmla="*/ 548640 h 1407555"/>
              <a:gd name="connsiteX3" fmla="*/ 2631440 w 3180080"/>
              <a:gd name="connsiteY3" fmla="*/ 416560 h 1407555"/>
              <a:gd name="connsiteX4" fmla="*/ 3017520 w 3180080"/>
              <a:gd name="connsiteY4" fmla="*/ 1402080 h 1407555"/>
              <a:gd name="connsiteX5" fmla="*/ 3180080 w 3180080"/>
              <a:gd name="connsiteY5" fmla="*/ 741680 h 1407555"/>
              <a:gd name="connsiteX0" fmla="*/ 0 w 3180080"/>
              <a:gd name="connsiteY0" fmla="*/ 0 h 1407555"/>
              <a:gd name="connsiteX1" fmla="*/ 1808480 w 3180080"/>
              <a:gd name="connsiteY1" fmla="*/ 1259840 h 1407555"/>
              <a:gd name="connsiteX2" fmla="*/ 2631440 w 3180080"/>
              <a:gd name="connsiteY2" fmla="*/ 416560 h 1407555"/>
              <a:gd name="connsiteX3" fmla="*/ 3017520 w 3180080"/>
              <a:gd name="connsiteY3" fmla="*/ 1402080 h 1407555"/>
              <a:gd name="connsiteX4" fmla="*/ 3180080 w 3180080"/>
              <a:gd name="connsiteY4" fmla="*/ 741680 h 1407555"/>
              <a:gd name="connsiteX0" fmla="*/ 0 w 3180080"/>
              <a:gd name="connsiteY0" fmla="*/ 0 h 1456696"/>
              <a:gd name="connsiteX1" fmla="*/ 1808480 w 3180080"/>
              <a:gd name="connsiteY1" fmla="*/ 1259840 h 1456696"/>
              <a:gd name="connsiteX2" fmla="*/ 3017520 w 3180080"/>
              <a:gd name="connsiteY2" fmla="*/ 1402080 h 1456696"/>
              <a:gd name="connsiteX3" fmla="*/ 3180080 w 3180080"/>
              <a:gd name="connsiteY3" fmla="*/ 741680 h 1456696"/>
              <a:gd name="connsiteX0" fmla="*/ 0 w 3180080"/>
              <a:gd name="connsiteY0" fmla="*/ 0 h 1415115"/>
              <a:gd name="connsiteX1" fmla="*/ 1808480 w 3180080"/>
              <a:gd name="connsiteY1" fmla="*/ 1259840 h 1415115"/>
              <a:gd name="connsiteX2" fmla="*/ 2271254 w 3180080"/>
              <a:gd name="connsiteY2" fmla="*/ 1338114 h 1415115"/>
              <a:gd name="connsiteX3" fmla="*/ 3180080 w 3180080"/>
              <a:gd name="connsiteY3" fmla="*/ 741680 h 1415115"/>
              <a:gd name="connsiteX0" fmla="*/ 0 w 3180080"/>
              <a:gd name="connsiteY0" fmla="*/ 0 h 1401195"/>
              <a:gd name="connsiteX1" fmla="*/ 870315 w 3180080"/>
              <a:gd name="connsiteY1" fmla="*/ 1227856 h 1401195"/>
              <a:gd name="connsiteX2" fmla="*/ 2271254 w 3180080"/>
              <a:gd name="connsiteY2" fmla="*/ 1338114 h 1401195"/>
              <a:gd name="connsiteX3" fmla="*/ 3180080 w 3180080"/>
              <a:gd name="connsiteY3" fmla="*/ 741680 h 1401195"/>
              <a:gd name="connsiteX0" fmla="*/ 0 w 3180080"/>
              <a:gd name="connsiteY0" fmla="*/ 0 h 1447222"/>
              <a:gd name="connsiteX1" fmla="*/ 870315 w 3180080"/>
              <a:gd name="connsiteY1" fmla="*/ 1227856 h 1447222"/>
              <a:gd name="connsiteX2" fmla="*/ 2271254 w 3180080"/>
              <a:gd name="connsiteY2" fmla="*/ 1402079 h 1447222"/>
              <a:gd name="connsiteX3" fmla="*/ 3180080 w 3180080"/>
              <a:gd name="connsiteY3" fmla="*/ 741680 h 1447222"/>
              <a:gd name="connsiteX0" fmla="*/ 0 w 3180080"/>
              <a:gd name="connsiteY0" fmla="*/ 0 h 1423531"/>
              <a:gd name="connsiteX1" fmla="*/ 870315 w 3180080"/>
              <a:gd name="connsiteY1" fmla="*/ 1227856 h 1423531"/>
              <a:gd name="connsiteX2" fmla="*/ 2271254 w 3180080"/>
              <a:gd name="connsiteY2" fmla="*/ 1402079 h 1423531"/>
              <a:gd name="connsiteX3" fmla="*/ 3180080 w 3180080"/>
              <a:gd name="connsiteY3" fmla="*/ 741680 h 1423531"/>
              <a:gd name="connsiteX0" fmla="*/ 0 w 3180080"/>
              <a:gd name="connsiteY0" fmla="*/ 0 h 1423531"/>
              <a:gd name="connsiteX1" fmla="*/ 870315 w 3180080"/>
              <a:gd name="connsiteY1" fmla="*/ 1227856 h 1423531"/>
              <a:gd name="connsiteX2" fmla="*/ 2271254 w 3180080"/>
              <a:gd name="connsiteY2" fmla="*/ 1402079 h 1423531"/>
              <a:gd name="connsiteX3" fmla="*/ 3180080 w 3180080"/>
              <a:gd name="connsiteY3" fmla="*/ 741680 h 1423531"/>
              <a:gd name="connsiteX0" fmla="*/ 0 w 3180080"/>
              <a:gd name="connsiteY0" fmla="*/ 0 h 1511107"/>
              <a:gd name="connsiteX1" fmla="*/ 806349 w 3180080"/>
              <a:gd name="connsiteY1" fmla="*/ 1398432 h 1511107"/>
              <a:gd name="connsiteX2" fmla="*/ 2271254 w 3180080"/>
              <a:gd name="connsiteY2" fmla="*/ 1402079 h 1511107"/>
              <a:gd name="connsiteX3" fmla="*/ 3180080 w 3180080"/>
              <a:gd name="connsiteY3" fmla="*/ 741680 h 1511107"/>
              <a:gd name="connsiteX0" fmla="*/ 0 w 3180080"/>
              <a:gd name="connsiteY0" fmla="*/ 0 h 1608973"/>
              <a:gd name="connsiteX1" fmla="*/ 806349 w 3180080"/>
              <a:gd name="connsiteY1" fmla="*/ 1398432 h 1608973"/>
              <a:gd name="connsiteX2" fmla="*/ 2335220 w 3180080"/>
              <a:gd name="connsiteY2" fmla="*/ 1583317 h 1608973"/>
              <a:gd name="connsiteX3" fmla="*/ 3180080 w 3180080"/>
              <a:gd name="connsiteY3" fmla="*/ 741680 h 1608973"/>
              <a:gd name="connsiteX0" fmla="*/ 0 w 3212064"/>
              <a:gd name="connsiteY0" fmla="*/ 0 h 1608973"/>
              <a:gd name="connsiteX1" fmla="*/ 806349 w 3212064"/>
              <a:gd name="connsiteY1" fmla="*/ 1398432 h 1608973"/>
              <a:gd name="connsiteX2" fmla="*/ 2335220 w 3212064"/>
              <a:gd name="connsiteY2" fmla="*/ 1583317 h 1608973"/>
              <a:gd name="connsiteX3" fmla="*/ 3212064 w 3212064"/>
              <a:gd name="connsiteY3" fmla="*/ 890934 h 1608973"/>
              <a:gd name="connsiteX0" fmla="*/ 0 w 3212064"/>
              <a:gd name="connsiteY0" fmla="*/ 0 h 1487106"/>
              <a:gd name="connsiteX1" fmla="*/ 806349 w 3212064"/>
              <a:gd name="connsiteY1" fmla="*/ 1281161 h 1487106"/>
              <a:gd name="connsiteX2" fmla="*/ 2335220 w 3212064"/>
              <a:gd name="connsiteY2" fmla="*/ 1466046 h 1487106"/>
              <a:gd name="connsiteX3" fmla="*/ 3212064 w 3212064"/>
              <a:gd name="connsiteY3" fmla="*/ 773663 h 1487106"/>
            </a:gdLst>
            <a:ahLst/>
            <a:cxnLst>
              <a:cxn ang="0">
                <a:pos x="connsiteX0" y="connsiteY0"/>
              </a:cxn>
              <a:cxn ang="0">
                <a:pos x="connsiteX1" y="connsiteY1"/>
              </a:cxn>
              <a:cxn ang="0">
                <a:pos x="connsiteX2" y="connsiteY2"/>
              </a:cxn>
              <a:cxn ang="0">
                <a:pos x="connsiteX3" y="connsiteY3"/>
              </a:cxn>
            </a:cxnLst>
            <a:rect l="l" t="t" r="r" b="b"/>
            <a:pathLst>
              <a:path w="3212064" h="1487106">
                <a:moveTo>
                  <a:pt x="0" y="0"/>
                </a:moveTo>
                <a:cubicBezTo>
                  <a:pt x="376767" y="262467"/>
                  <a:pt x="417146" y="1036820"/>
                  <a:pt x="806349" y="1281161"/>
                </a:cubicBezTo>
                <a:cubicBezTo>
                  <a:pt x="1195552" y="1525502"/>
                  <a:pt x="2010672" y="1499101"/>
                  <a:pt x="2335220" y="1466046"/>
                </a:cubicBezTo>
                <a:cubicBezTo>
                  <a:pt x="2554592" y="1424284"/>
                  <a:pt x="3176504" y="1130956"/>
                  <a:pt x="3212064" y="773663"/>
                </a:cubicBezTo>
              </a:path>
            </a:pathLst>
          </a:cu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pic>
        <p:nvPicPr>
          <p:cNvPr id="3076" name="Picture 4" descr="http://ak-hdl.buzzfed.com/static/2015-06/3/14/enhanced/webdr06/anigif_enhanced-10194-1433356739-3.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520075"/>
            <a:ext cx="5018286" cy="282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2329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5575" y="304800"/>
            <a:ext cx="8759825" cy="4832092"/>
          </a:xfrm>
          <a:prstGeom prst="rect">
            <a:avLst/>
          </a:prstGeom>
          <a:noFill/>
        </p:spPr>
        <p:txBody>
          <a:bodyPr wrap="square" rtlCol="0">
            <a:spAutoFit/>
          </a:bodyPr>
          <a:lstStyle/>
          <a:p>
            <a:r>
              <a:rPr lang="en-US" sz="2800" dirty="0" smtClean="0"/>
              <a:t>Common issues in the optimization of engineering systems</a:t>
            </a:r>
          </a:p>
          <a:p>
            <a:endParaRPr lang="en-US" sz="2800" dirty="0"/>
          </a:p>
          <a:p>
            <a:r>
              <a:rPr lang="en-US" sz="2800" dirty="0" smtClean="0"/>
              <a:t>Multiple objectives</a:t>
            </a:r>
          </a:p>
          <a:p>
            <a:pPr marL="457200" indent="-457200">
              <a:buFont typeface="Arial" charset="0"/>
              <a:buChar char="•"/>
            </a:pPr>
            <a:endParaRPr lang="en-US" sz="2800" dirty="0"/>
          </a:p>
          <a:p>
            <a:pPr marL="457200" indent="-457200">
              <a:buFont typeface="Arial" charset="0"/>
              <a:buChar char="•"/>
            </a:pPr>
            <a:endParaRPr lang="en-US" sz="2800" dirty="0" smtClean="0"/>
          </a:p>
          <a:p>
            <a:pPr marL="457200" indent="-457200">
              <a:buFont typeface="Arial" charset="0"/>
              <a:buChar char="•"/>
            </a:pPr>
            <a:endParaRPr lang="en-US" sz="2800" dirty="0" smtClean="0"/>
          </a:p>
          <a:p>
            <a:pPr marL="457200" indent="-457200">
              <a:buFont typeface="Arial" charset="0"/>
              <a:buChar char="•"/>
            </a:pPr>
            <a:endParaRPr lang="en-US" sz="2800" dirty="0" smtClean="0"/>
          </a:p>
          <a:p>
            <a:endParaRPr lang="en-US" sz="2800" dirty="0" smtClean="0"/>
          </a:p>
          <a:p>
            <a:r>
              <a:rPr lang="en-US" sz="2800" dirty="0" smtClean="0"/>
              <a:t>Multiple local solutions and other computational issues</a:t>
            </a:r>
          </a:p>
          <a:p>
            <a:endParaRPr lang="en-US" sz="2800" dirty="0" smtClean="0"/>
          </a:p>
          <a:p>
            <a:endParaRPr lang="en-US" sz="2800" dirty="0"/>
          </a:p>
        </p:txBody>
      </p:sp>
      <p:cxnSp>
        <p:nvCxnSpPr>
          <p:cNvPr id="21" name="Straight Arrow Connector 20"/>
          <p:cNvCxnSpPr/>
          <p:nvPr/>
        </p:nvCxnSpPr>
        <p:spPr>
          <a:xfrm flipV="1">
            <a:off x="3389170" y="1066801"/>
            <a:ext cx="0" cy="2133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389170" y="3200401"/>
            <a:ext cx="42672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rot="16200000">
            <a:off x="3118511" y="1317158"/>
            <a:ext cx="962379" cy="461665"/>
          </a:xfrm>
          <a:prstGeom prst="rect">
            <a:avLst/>
          </a:prstGeom>
          <a:noFill/>
        </p:spPr>
        <p:txBody>
          <a:bodyPr wrap="none" rtlCol="0">
            <a:spAutoFit/>
          </a:bodyPr>
          <a:lstStyle/>
          <a:p>
            <a:r>
              <a:rPr lang="en-US" sz="2400" dirty="0" smtClean="0"/>
              <a:t>Better</a:t>
            </a:r>
            <a:endParaRPr lang="en-US" sz="2400" dirty="0"/>
          </a:p>
        </p:txBody>
      </p:sp>
      <p:sp>
        <p:nvSpPr>
          <p:cNvPr id="27" name="TextBox 26"/>
          <p:cNvSpPr txBox="1"/>
          <p:nvPr/>
        </p:nvSpPr>
        <p:spPr>
          <a:xfrm>
            <a:off x="6623818" y="3184943"/>
            <a:ext cx="962379" cy="461665"/>
          </a:xfrm>
          <a:prstGeom prst="rect">
            <a:avLst/>
          </a:prstGeom>
          <a:noFill/>
        </p:spPr>
        <p:txBody>
          <a:bodyPr wrap="none" rtlCol="0">
            <a:spAutoFit/>
          </a:bodyPr>
          <a:lstStyle/>
          <a:p>
            <a:r>
              <a:rPr lang="en-US" sz="2400" dirty="0" smtClean="0"/>
              <a:t>Better</a:t>
            </a:r>
            <a:endParaRPr lang="en-US" sz="2400" dirty="0"/>
          </a:p>
        </p:txBody>
      </p:sp>
      <p:sp>
        <p:nvSpPr>
          <p:cNvPr id="28" name="Freeform 27"/>
          <p:cNvSpPr/>
          <p:nvPr/>
        </p:nvSpPr>
        <p:spPr>
          <a:xfrm>
            <a:off x="3939823" y="1239863"/>
            <a:ext cx="3165894" cy="1578634"/>
          </a:xfrm>
          <a:custGeom>
            <a:avLst/>
            <a:gdLst>
              <a:gd name="connsiteX0" fmla="*/ 0 w 3165894"/>
              <a:gd name="connsiteY0" fmla="*/ 0 h 1578634"/>
              <a:gd name="connsiteX1" fmla="*/ 681487 w 3165894"/>
              <a:gd name="connsiteY1" fmla="*/ 1302589 h 1578634"/>
              <a:gd name="connsiteX2" fmla="*/ 3165894 w 3165894"/>
              <a:gd name="connsiteY2" fmla="*/ 1578634 h 1578634"/>
            </a:gdLst>
            <a:ahLst/>
            <a:cxnLst>
              <a:cxn ang="0">
                <a:pos x="connsiteX0" y="connsiteY0"/>
              </a:cxn>
              <a:cxn ang="0">
                <a:pos x="connsiteX1" y="connsiteY1"/>
              </a:cxn>
              <a:cxn ang="0">
                <a:pos x="connsiteX2" y="connsiteY2"/>
              </a:cxn>
            </a:cxnLst>
            <a:rect l="l" t="t" r="r" b="b"/>
            <a:pathLst>
              <a:path w="3165894" h="1578634">
                <a:moveTo>
                  <a:pt x="0" y="0"/>
                </a:moveTo>
                <a:cubicBezTo>
                  <a:pt x="76919" y="519741"/>
                  <a:pt x="153838" y="1039483"/>
                  <a:pt x="681487" y="1302589"/>
                </a:cubicBezTo>
                <a:cubicBezTo>
                  <a:pt x="1209136" y="1565695"/>
                  <a:pt x="2859656" y="1525438"/>
                  <a:pt x="3165894" y="1578634"/>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a:p>
        </p:txBody>
      </p:sp>
      <p:cxnSp>
        <p:nvCxnSpPr>
          <p:cNvPr id="31" name="Straight Arrow Connector 30"/>
          <p:cNvCxnSpPr/>
          <p:nvPr/>
        </p:nvCxnSpPr>
        <p:spPr>
          <a:xfrm flipV="1">
            <a:off x="3373930" y="4228736"/>
            <a:ext cx="0" cy="2133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3373930" y="6362336"/>
            <a:ext cx="42672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360970" y="6316616"/>
            <a:ext cx="1034386" cy="400110"/>
          </a:xfrm>
          <a:prstGeom prst="rect">
            <a:avLst/>
          </a:prstGeom>
          <a:noFill/>
        </p:spPr>
        <p:txBody>
          <a:bodyPr wrap="none" rtlCol="0">
            <a:spAutoFit/>
          </a:bodyPr>
          <a:lstStyle/>
          <a:p>
            <a:r>
              <a:rPr lang="en-US" sz="2000" dirty="0" smtClean="0"/>
              <a:t>Variable</a:t>
            </a:r>
            <a:endParaRPr lang="en-US" sz="2000" dirty="0"/>
          </a:p>
        </p:txBody>
      </p:sp>
      <p:sp>
        <p:nvSpPr>
          <p:cNvPr id="34" name="TextBox 33"/>
          <p:cNvSpPr txBox="1"/>
          <p:nvPr/>
        </p:nvSpPr>
        <p:spPr>
          <a:xfrm rot="16200000">
            <a:off x="2965643" y="4563825"/>
            <a:ext cx="1174424" cy="400110"/>
          </a:xfrm>
          <a:prstGeom prst="rect">
            <a:avLst/>
          </a:prstGeom>
          <a:noFill/>
        </p:spPr>
        <p:txBody>
          <a:bodyPr wrap="none" rtlCol="0">
            <a:spAutoFit/>
          </a:bodyPr>
          <a:lstStyle/>
          <a:p>
            <a:r>
              <a:rPr lang="en-US" sz="2000" dirty="0" smtClean="0"/>
              <a:t>Objective</a:t>
            </a:r>
            <a:endParaRPr lang="en-US" sz="2000" dirty="0"/>
          </a:p>
        </p:txBody>
      </p:sp>
      <p:sp>
        <p:nvSpPr>
          <p:cNvPr id="35" name="Freeform 34"/>
          <p:cNvSpPr/>
          <p:nvPr/>
        </p:nvSpPr>
        <p:spPr>
          <a:xfrm>
            <a:off x="3998770" y="4640216"/>
            <a:ext cx="3180080" cy="1576493"/>
          </a:xfrm>
          <a:custGeom>
            <a:avLst/>
            <a:gdLst>
              <a:gd name="connsiteX0" fmla="*/ 0 w 3180080"/>
              <a:gd name="connsiteY0" fmla="*/ 0 h 1576493"/>
              <a:gd name="connsiteX1" fmla="*/ 457200 w 3180080"/>
              <a:gd name="connsiteY1" fmla="*/ 1422400 h 1576493"/>
              <a:gd name="connsiteX2" fmla="*/ 822960 w 3180080"/>
              <a:gd name="connsiteY2" fmla="*/ 680720 h 1576493"/>
              <a:gd name="connsiteX3" fmla="*/ 1229360 w 3180080"/>
              <a:gd name="connsiteY3" fmla="*/ 1310640 h 1576493"/>
              <a:gd name="connsiteX4" fmla="*/ 1524000 w 3180080"/>
              <a:gd name="connsiteY4" fmla="*/ 640080 h 1576493"/>
              <a:gd name="connsiteX5" fmla="*/ 1808480 w 3180080"/>
              <a:gd name="connsiteY5" fmla="*/ 1259840 h 1576493"/>
              <a:gd name="connsiteX6" fmla="*/ 2153920 w 3180080"/>
              <a:gd name="connsiteY6" fmla="*/ 548640 h 1576493"/>
              <a:gd name="connsiteX7" fmla="*/ 2306320 w 3180080"/>
              <a:gd name="connsiteY7" fmla="*/ 1554480 h 1576493"/>
              <a:gd name="connsiteX8" fmla="*/ 2631440 w 3180080"/>
              <a:gd name="connsiteY8" fmla="*/ 416560 h 1576493"/>
              <a:gd name="connsiteX9" fmla="*/ 3017520 w 3180080"/>
              <a:gd name="connsiteY9" fmla="*/ 1402080 h 1576493"/>
              <a:gd name="connsiteX10" fmla="*/ 3180080 w 3180080"/>
              <a:gd name="connsiteY10" fmla="*/ 741680 h 1576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80080" h="1576493">
                <a:moveTo>
                  <a:pt x="0" y="0"/>
                </a:moveTo>
                <a:cubicBezTo>
                  <a:pt x="160020" y="654473"/>
                  <a:pt x="320040" y="1308947"/>
                  <a:pt x="457200" y="1422400"/>
                </a:cubicBezTo>
                <a:cubicBezTo>
                  <a:pt x="594360" y="1535853"/>
                  <a:pt x="694267" y="699347"/>
                  <a:pt x="822960" y="680720"/>
                </a:cubicBezTo>
                <a:cubicBezTo>
                  <a:pt x="951653" y="662093"/>
                  <a:pt x="1112520" y="1317413"/>
                  <a:pt x="1229360" y="1310640"/>
                </a:cubicBezTo>
                <a:cubicBezTo>
                  <a:pt x="1346200" y="1303867"/>
                  <a:pt x="1427480" y="648547"/>
                  <a:pt x="1524000" y="640080"/>
                </a:cubicBezTo>
                <a:cubicBezTo>
                  <a:pt x="1620520" y="631613"/>
                  <a:pt x="1703493" y="1275080"/>
                  <a:pt x="1808480" y="1259840"/>
                </a:cubicBezTo>
                <a:cubicBezTo>
                  <a:pt x="1913467" y="1244600"/>
                  <a:pt x="2070947" y="499533"/>
                  <a:pt x="2153920" y="548640"/>
                </a:cubicBezTo>
                <a:cubicBezTo>
                  <a:pt x="2236893" y="597747"/>
                  <a:pt x="2226733" y="1576493"/>
                  <a:pt x="2306320" y="1554480"/>
                </a:cubicBezTo>
                <a:cubicBezTo>
                  <a:pt x="2385907" y="1532467"/>
                  <a:pt x="2512907" y="441960"/>
                  <a:pt x="2631440" y="416560"/>
                </a:cubicBezTo>
                <a:cubicBezTo>
                  <a:pt x="2749973" y="391160"/>
                  <a:pt x="2926080" y="1347893"/>
                  <a:pt x="3017520" y="1402080"/>
                </a:cubicBezTo>
                <a:cubicBezTo>
                  <a:pt x="3108960" y="1456267"/>
                  <a:pt x="3144520" y="1098973"/>
                  <a:pt x="3180080" y="741680"/>
                </a:cubicBez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cxnSp>
        <p:nvCxnSpPr>
          <p:cNvPr id="37" name="Straight Arrow Connector 36"/>
          <p:cNvCxnSpPr/>
          <p:nvPr/>
        </p:nvCxnSpPr>
        <p:spPr>
          <a:xfrm>
            <a:off x="3599700" y="1997378"/>
            <a:ext cx="0" cy="95285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5657917" y="3415775"/>
            <a:ext cx="9723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4292412" y="1811345"/>
            <a:ext cx="486150" cy="458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756985" y="1519535"/>
            <a:ext cx="1030475" cy="461665"/>
          </a:xfrm>
          <a:prstGeom prst="rect">
            <a:avLst/>
          </a:prstGeom>
          <a:noFill/>
        </p:spPr>
        <p:txBody>
          <a:bodyPr wrap="none" rtlCol="0">
            <a:spAutoFit/>
          </a:bodyPr>
          <a:lstStyle/>
          <a:p>
            <a:r>
              <a:rPr lang="en-US" sz="2400" dirty="0" smtClean="0"/>
              <a:t>Reality</a:t>
            </a:r>
            <a:endParaRPr lang="en-US" sz="2400" dirty="0"/>
          </a:p>
        </p:txBody>
      </p:sp>
      <p:sp>
        <p:nvSpPr>
          <p:cNvPr id="2" name="Oval 1"/>
          <p:cNvSpPr/>
          <p:nvPr/>
        </p:nvSpPr>
        <p:spPr>
          <a:xfrm>
            <a:off x="4412400" y="59868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174400" y="58674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736600" y="58314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6977400" y="59694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p:cNvSpPr/>
          <p:nvPr/>
        </p:nvSpPr>
        <p:spPr>
          <a:xfrm>
            <a:off x="6241200" y="6136200"/>
            <a:ext cx="152400" cy="152400"/>
          </a:xfrm>
          <a:prstGeom prst="triangl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305612" y="42960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p:cNvSpPr/>
          <p:nvPr/>
        </p:nvSpPr>
        <p:spPr>
          <a:xfrm>
            <a:off x="4299612" y="4597800"/>
            <a:ext cx="152400" cy="152400"/>
          </a:xfrm>
          <a:prstGeom prst="triangl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4623531" y="4173068"/>
            <a:ext cx="1777538" cy="400110"/>
          </a:xfrm>
          <a:prstGeom prst="rect">
            <a:avLst/>
          </a:prstGeom>
          <a:noFill/>
        </p:spPr>
        <p:txBody>
          <a:bodyPr wrap="none" rtlCol="0">
            <a:spAutoFit/>
          </a:bodyPr>
          <a:lstStyle/>
          <a:p>
            <a:r>
              <a:rPr lang="en-US" sz="2000" dirty="0" smtClean="0"/>
              <a:t>Local minimum</a:t>
            </a:r>
            <a:endParaRPr lang="en-US" sz="2000" dirty="0"/>
          </a:p>
        </p:txBody>
      </p:sp>
      <p:sp>
        <p:nvSpPr>
          <p:cNvPr id="39" name="TextBox 38"/>
          <p:cNvSpPr txBox="1"/>
          <p:nvPr/>
        </p:nvSpPr>
        <p:spPr>
          <a:xfrm>
            <a:off x="4623262" y="4476690"/>
            <a:ext cx="1919115" cy="400110"/>
          </a:xfrm>
          <a:prstGeom prst="rect">
            <a:avLst/>
          </a:prstGeom>
          <a:noFill/>
        </p:spPr>
        <p:txBody>
          <a:bodyPr wrap="none" rtlCol="0">
            <a:spAutoFit/>
          </a:bodyPr>
          <a:lstStyle/>
          <a:p>
            <a:r>
              <a:rPr lang="en-US" sz="2000" dirty="0" smtClean="0"/>
              <a:t>Global minimum</a:t>
            </a:r>
            <a:endParaRPr lang="en-US" sz="2000" dirty="0"/>
          </a:p>
        </p:txBody>
      </p:sp>
    </p:spTree>
    <p:extLst>
      <p:ext uri="{BB962C8B-B14F-4D97-AF65-F5344CB8AC3E}">
        <p14:creationId xmlns:p14="http://schemas.microsoft.com/office/powerpoint/2010/main" val="31999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animBg="1"/>
      <p:bldP spid="38" grpId="0"/>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Activity 1</a:t>
            </a:r>
            <a:endParaRPr lang="en-US" dirty="0"/>
          </a:p>
        </p:txBody>
      </p:sp>
      <p:sp>
        <p:nvSpPr>
          <p:cNvPr id="3" name="Content Placeholder 2"/>
          <p:cNvSpPr>
            <a:spLocks noGrp="1"/>
          </p:cNvSpPr>
          <p:nvPr>
            <p:ph idx="1"/>
          </p:nvPr>
        </p:nvSpPr>
        <p:spPr>
          <a:xfrm>
            <a:off x="457200" y="1219200"/>
            <a:ext cx="8229600" cy="4525963"/>
          </a:xfrm>
        </p:spPr>
        <p:txBody>
          <a:bodyPr/>
          <a:lstStyle/>
          <a:p>
            <a:r>
              <a:rPr lang="en-US" dirty="0" smtClean="0"/>
              <a:t>From a pizza, cut the largest rectangular piece. How does it look like?</a:t>
            </a:r>
          </a:p>
          <a:p>
            <a:endParaRPr lang="en-US" dirty="0"/>
          </a:p>
          <a:p>
            <a:endParaRPr lang="en-US" dirty="0" smtClean="0"/>
          </a:p>
          <a:p>
            <a:r>
              <a:rPr lang="en-US" dirty="0" smtClean="0"/>
              <a:t>Dropping a frictionless ball from point A, which curve achieves the shortest time for it to reach point B?</a:t>
            </a:r>
            <a:endParaRPr lang="en-US" dirty="0"/>
          </a:p>
          <a:p>
            <a:endParaRPr lang="en-US" dirty="0" smtClean="0"/>
          </a:p>
          <a:p>
            <a:endParaRPr lang="en-US" dirty="0"/>
          </a:p>
          <a:p>
            <a:endParaRPr lang="en-US" dirty="0" smtClean="0"/>
          </a:p>
        </p:txBody>
      </p:sp>
      <p:sp>
        <p:nvSpPr>
          <p:cNvPr id="4" name="Oval 3"/>
          <p:cNvSpPr/>
          <p:nvPr/>
        </p:nvSpPr>
        <p:spPr>
          <a:xfrm>
            <a:off x="4267200" y="4724400"/>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858000" y="6096000"/>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495800" y="4419600"/>
            <a:ext cx="421910" cy="584775"/>
          </a:xfrm>
          <a:prstGeom prst="rect">
            <a:avLst/>
          </a:prstGeom>
          <a:noFill/>
        </p:spPr>
        <p:txBody>
          <a:bodyPr wrap="none" rtlCol="0">
            <a:spAutoFit/>
          </a:bodyPr>
          <a:lstStyle/>
          <a:p>
            <a:r>
              <a:rPr lang="en-US" sz="3200" dirty="0" smtClean="0"/>
              <a:t>A</a:t>
            </a:r>
            <a:endParaRPr lang="en-US" sz="3200" dirty="0"/>
          </a:p>
        </p:txBody>
      </p:sp>
      <p:sp>
        <p:nvSpPr>
          <p:cNvPr id="7" name="TextBox 6"/>
          <p:cNvSpPr txBox="1"/>
          <p:nvPr/>
        </p:nvSpPr>
        <p:spPr>
          <a:xfrm>
            <a:off x="7067290" y="5754225"/>
            <a:ext cx="421910" cy="584775"/>
          </a:xfrm>
          <a:prstGeom prst="rect">
            <a:avLst/>
          </a:prstGeom>
          <a:noFill/>
        </p:spPr>
        <p:txBody>
          <a:bodyPr wrap="none" rtlCol="0">
            <a:spAutoFit/>
          </a:bodyPr>
          <a:lstStyle/>
          <a:p>
            <a:r>
              <a:rPr lang="en-US" sz="3200" dirty="0" smtClean="0"/>
              <a:t>B</a:t>
            </a:r>
            <a:endParaRPr lang="en-US" sz="3200" dirty="0"/>
          </a:p>
        </p:txBody>
      </p:sp>
      <p:cxnSp>
        <p:nvCxnSpPr>
          <p:cNvPr id="11" name="Straight Connector 10"/>
          <p:cNvCxnSpPr/>
          <p:nvPr/>
        </p:nvCxnSpPr>
        <p:spPr>
          <a:xfrm>
            <a:off x="4374300" y="4859400"/>
            <a:ext cx="0" cy="1371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381500" y="6210300"/>
            <a:ext cx="25809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5778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Activity 1</a:t>
            </a:r>
            <a:endParaRPr lang="en-US" dirty="0"/>
          </a:p>
        </p:txBody>
      </p:sp>
      <p:sp>
        <p:nvSpPr>
          <p:cNvPr id="3" name="Content Placeholder 2"/>
          <p:cNvSpPr>
            <a:spLocks noGrp="1"/>
          </p:cNvSpPr>
          <p:nvPr>
            <p:ph idx="1"/>
          </p:nvPr>
        </p:nvSpPr>
        <p:spPr>
          <a:xfrm>
            <a:off x="457200" y="1219200"/>
            <a:ext cx="8229600" cy="4525963"/>
          </a:xfrm>
        </p:spPr>
        <p:txBody>
          <a:bodyPr/>
          <a:lstStyle/>
          <a:p>
            <a:r>
              <a:rPr lang="en-US" dirty="0" smtClean="0"/>
              <a:t>From a pizza, cut the largest rectangular piece. How does it look like?</a:t>
            </a:r>
          </a:p>
          <a:p>
            <a:endParaRPr lang="en-US" dirty="0"/>
          </a:p>
          <a:p>
            <a:endParaRPr lang="en-US" dirty="0" smtClean="0"/>
          </a:p>
          <a:p>
            <a:r>
              <a:rPr lang="en-US" dirty="0" smtClean="0"/>
              <a:t>Dropping a frictionless ball from point A, which curve achieves the shortest time for it to reach point B?</a:t>
            </a:r>
            <a:endParaRPr lang="en-US" dirty="0"/>
          </a:p>
          <a:p>
            <a:endParaRPr lang="en-US" dirty="0" smtClean="0"/>
          </a:p>
          <a:p>
            <a:endParaRPr lang="en-US" dirty="0"/>
          </a:p>
          <a:p>
            <a:endParaRPr lang="en-US" dirty="0" smtClean="0"/>
          </a:p>
        </p:txBody>
      </p:sp>
      <p:pic>
        <p:nvPicPr>
          <p:cNvPr id="5122" name="Picture 2" descr="C:\Users\p2admin\Downloads\Brachistochron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4648199"/>
            <a:ext cx="4648200" cy="193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4151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a:xfrm>
            <a:off x="304800" y="1646237"/>
            <a:ext cx="8229600" cy="4525963"/>
          </a:xfrm>
        </p:spPr>
        <p:txBody>
          <a:bodyPr/>
          <a:lstStyle/>
          <a:p>
            <a:r>
              <a:rPr lang="en-US" dirty="0" smtClean="0"/>
              <a:t>Response surface methods</a:t>
            </a:r>
          </a:p>
          <a:p>
            <a:endParaRPr lang="en-US" dirty="0" smtClean="0"/>
          </a:p>
          <a:p>
            <a:r>
              <a:rPr lang="en-US" dirty="0" smtClean="0"/>
              <a:t>Design of experiments</a:t>
            </a:r>
          </a:p>
          <a:p>
            <a:pPr marL="0" indent="0">
              <a:buNone/>
            </a:pPr>
            <a:endParaRPr lang="en-US" dirty="0" smtClean="0"/>
          </a:p>
          <a:p>
            <a:r>
              <a:rPr lang="en-US" dirty="0" smtClean="0"/>
              <a:t>Sensitivity analysis</a:t>
            </a:r>
          </a:p>
          <a:p>
            <a:endParaRPr lang="en-US" dirty="0" smtClean="0"/>
          </a:p>
          <a:p>
            <a:r>
              <a:rPr lang="en-US" dirty="0" smtClean="0"/>
              <a:t>Design optimization</a:t>
            </a:r>
            <a:endParaRPr lang="en-US" dirty="0"/>
          </a:p>
        </p:txBody>
      </p:sp>
    </p:spTree>
    <p:extLst>
      <p:ext uri="{BB962C8B-B14F-4D97-AF65-F5344CB8AC3E}">
        <p14:creationId xmlns:p14="http://schemas.microsoft.com/office/powerpoint/2010/main" val="36048893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Response Surface Method</a:t>
            </a:r>
            <a:endParaRPr lang="en-US" dirty="0"/>
          </a:p>
        </p:txBody>
      </p:sp>
      <p:sp>
        <p:nvSpPr>
          <p:cNvPr id="3" name="Content Placeholder 2"/>
          <p:cNvSpPr>
            <a:spLocks noGrp="1"/>
          </p:cNvSpPr>
          <p:nvPr>
            <p:ph idx="1"/>
          </p:nvPr>
        </p:nvSpPr>
        <p:spPr>
          <a:xfrm>
            <a:off x="76200" y="1646237"/>
            <a:ext cx="8686800" cy="4525963"/>
          </a:xfrm>
        </p:spPr>
        <p:txBody>
          <a:bodyPr/>
          <a:lstStyle/>
          <a:p>
            <a:r>
              <a:rPr lang="en-US" dirty="0" smtClean="0"/>
              <a:t>Response surface</a:t>
            </a:r>
          </a:p>
          <a:p>
            <a:pPr lvl="1"/>
            <a:r>
              <a:rPr lang="en-US" dirty="0" smtClean="0"/>
              <a:t>An analytical surface that approximates the underlying ground truth (which is expensive to get)</a:t>
            </a:r>
            <a:endParaRPr lang="en-US" dirty="0"/>
          </a:p>
        </p:txBody>
      </p:sp>
    </p:spTree>
    <p:extLst>
      <p:ext uri="{BB962C8B-B14F-4D97-AF65-F5344CB8AC3E}">
        <p14:creationId xmlns:p14="http://schemas.microsoft.com/office/powerpoint/2010/main" val="35822620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Response Surface Method</a:t>
            </a:r>
            <a:endParaRPr lang="en-US" dirty="0"/>
          </a:p>
        </p:txBody>
      </p:sp>
      <p:sp>
        <p:nvSpPr>
          <p:cNvPr id="3" name="Content Placeholder 2"/>
          <p:cNvSpPr>
            <a:spLocks noGrp="1"/>
          </p:cNvSpPr>
          <p:nvPr>
            <p:ph idx="1"/>
          </p:nvPr>
        </p:nvSpPr>
        <p:spPr>
          <a:xfrm>
            <a:off x="304800" y="1295400"/>
            <a:ext cx="8229600" cy="5486399"/>
          </a:xfrm>
        </p:spPr>
        <p:txBody>
          <a:bodyPr>
            <a:normAutofit fontScale="85000" lnSpcReduction="20000"/>
          </a:bodyPr>
          <a:lstStyle/>
          <a:p>
            <a:r>
              <a:rPr lang="en-US" sz="2400" b="1" dirty="0"/>
              <a:t>Standard Response Surface</a:t>
            </a:r>
            <a:r>
              <a:rPr lang="en-US" sz="2400" dirty="0"/>
              <a:t>: </a:t>
            </a:r>
            <a:r>
              <a:rPr lang="en-US" sz="2400" dirty="0" smtClean="0"/>
              <a:t>uses </a:t>
            </a:r>
            <a:r>
              <a:rPr lang="en-US" sz="2400" dirty="0"/>
              <a:t>a polynomial </a:t>
            </a:r>
            <a:r>
              <a:rPr lang="en-US" sz="2400" dirty="0" smtClean="0"/>
              <a:t>surface.</a:t>
            </a:r>
            <a:r>
              <a:rPr lang="en-US" sz="2400" dirty="0"/>
              <a:t> </a:t>
            </a:r>
            <a:r>
              <a:rPr lang="en-US" sz="2400" b="1" dirty="0"/>
              <a:t>Use this </a:t>
            </a:r>
            <a:r>
              <a:rPr lang="en-US" sz="2400" b="1" dirty="0" smtClean="0"/>
              <a:t>when </a:t>
            </a:r>
            <a:r>
              <a:rPr lang="en-US" sz="2400" b="1" dirty="0"/>
              <a:t>you have lots of data and the change in objective is smooth.</a:t>
            </a:r>
            <a:endParaRPr lang="en-US" sz="2400" dirty="0"/>
          </a:p>
          <a:p>
            <a:r>
              <a:rPr lang="en-US" sz="2400" b="1" dirty="0"/>
              <a:t>Kriging</a:t>
            </a:r>
            <a:r>
              <a:rPr lang="en-US" sz="2400" dirty="0"/>
              <a:t>: </a:t>
            </a:r>
            <a:r>
              <a:rPr lang="en-US" sz="2400" dirty="0" smtClean="0"/>
              <a:t>non-parametric</a:t>
            </a:r>
            <a:r>
              <a:rPr lang="en-US" sz="2400" dirty="0"/>
              <a:t>, </a:t>
            </a:r>
            <a:r>
              <a:rPr lang="en-US" sz="2400" dirty="0" smtClean="0"/>
              <a:t>automatically </a:t>
            </a:r>
            <a:r>
              <a:rPr lang="en-US" sz="2400" dirty="0"/>
              <a:t>fits through all data points. </a:t>
            </a:r>
            <a:r>
              <a:rPr lang="en-US" sz="2400" b="1" dirty="0"/>
              <a:t>Use this method when your data is highly nonlinear and limited, and you want your model to fit right through your data (i.e., you trust your simulation results)</a:t>
            </a:r>
            <a:r>
              <a:rPr lang="en-US" sz="2400" dirty="0"/>
              <a:t>.</a:t>
            </a:r>
          </a:p>
          <a:p>
            <a:r>
              <a:rPr lang="en-US" sz="2400" b="1" dirty="0"/>
              <a:t>Non-parametric Regression</a:t>
            </a:r>
            <a:r>
              <a:rPr lang="en-US" sz="2400" dirty="0"/>
              <a:t>: </a:t>
            </a:r>
            <a:r>
              <a:rPr lang="en-US" sz="2400" dirty="0" smtClean="0"/>
              <a:t>Support </a:t>
            </a:r>
            <a:r>
              <a:rPr lang="en-US" sz="2400" dirty="0"/>
              <a:t>Vector Regression. </a:t>
            </a:r>
            <a:r>
              <a:rPr lang="en-US" sz="2400" dirty="0" smtClean="0"/>
              <a:t>The </a:t>
            </a:r>
            <a:r>
              <a:rPr lang="en-US" sz="2400" dirty="0"/>
              <a:t>model does not fit through the data. </a:t>
            </a:r>
            <a:r>
              <a:rPr lang="en-US" sz="2400" b="1" dirty="0"/>
              <a:t>Use this method when your data is highly nonlinear, and you don’t need your model to fit right through your data.</a:t>
            </a:r>
            <a:endParaRPr lang="en-US" sz="2400" dirty="0"/>
          </a:p>
          <a:p>
            <a:r>
              <a:rPr lang="en-US" sz="2400" b="1" dirty="0"/>
              <a:t>Neural Network</a:t>
            </a:r>
            <a:r>
              <a:rPr lang="en-US" sz="2400" dirty="0"/>
              <a:t>: </a:t>
            </a:r>
            <a:r>
              <a:rPr lang="en-US" sz="2400" dirty="0" smtClean="0"/>
              <a:t>slow </a:t>
            </a:r>
            <a:r>
              <a:rPr lang="en-US" sz="2400" dirty="0"/>
              <a:t>in training </a:t>
            </a:r>
            <a:r>
              <a:rPr lang="en-US" sz="2400" dirty="0" smtClean="0"/>
              <a:t>and </a:t>
            </a:r>
            <a:r>
              <a:rPr lang="en-US" sz="2400" dirty="0"/>
              <a:t>may end up with a different model each time you </a:t>
            </a:r>
            <a:r>
              <a:rPr lang="en-US" sz="2400" dirty="0" smtClean="0"/>
              <a:t>train.</a:t>
            </a:r>
            <a:r>
              <a:rPr lang="en-US" sz="2400" dirty="0"/>
              <a:t> </a:t>
            </a:r>
            <a:r>
              <a:rPr lang="en-US" sz="2400" b="1" dirty="0"/>
              <a:t>Use this method when your data is highly nonlinear but you have lots of them, and you don’t need your model to fit right through your data</a:t>
            </a:r>
            <a:r>
              <a:rPr lang="en-US" sz="2400" dirty="0" smtClean="0"/>
              <a:t>.</a:t>
            </a:r>
          </a:p>
          <a:p>
            <a:endParaRPr lang="en-US" sz="2400" dirty="0"/>
          </a:p>
          <a:p>
            <a:r>
              <a:rPr lang="en-US" sz="2400" b="1" dirty="0"/>
              <a:t>Sparse Grid</a:t>
            </a:r>
            <a:r>
              <a:rPr lang="en-US" sz="2400" dirty="0"/>
              <a:t>: This method goes with the corresponding DOE method. It is similar to Kriging in that it handles highly non-linear objectives. It does so by adaptively sampling in the most uncertain areas of the design space, and thus may reduce the number of samples needed. </a:t>
            </a:r>
            <a:r>
              <a:rPr lang="en-US" sz="2400" b="1" dirty="0"/>
              <a:t>Use this method when the objective is highly nonlinear and you cannot afford many simulations</a:t>
            </a:r>
            <a:endParaRPr lang="en-US" sz="2400" dirty="0"/>
          </a:p>
          <a:p>
            <a:endParaRPr lang="en-US" dirty="0"/>
          </a:p>
        </p:txBody>
      </p:sp>
    </p:spTree>
    <p:extLst>
      <p:ext uri="{BB962C8B-B14F-4D97-AF65-F5344CB8AC3E}">
        <p14:creationId xmlns:p14="http://schemas.microsoft.com/office/powerpoint/2010/main" val="39889310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of experiments</a:t>
            </a:r>
            <a:endParaRPr lang="en-US" dirty="0"/>
          </a:p>
        </p:txBody>
      </p:sp>
      <p:sp>
        <p:nvSpPr>
          <p:cNvPr id="3" name="Content Placeholder 2"/>
          <p:cNvSpPr>
            <a:spLocks noGrp="1"/>
          </p:cNvSpPr>
          <p:nvPr>
            <p:ph idx="1"/>
          </p:nvPr>
        </p:nvSpPr>
        <p:spPr>
          <a:xfrm>
            <a:off x="304800" y="1646237"/>
            <a:ext cx="8229600" cy="4525963"/>
          </a:xfrm>
        </p:spPr>
        <p:txBody>
          <a:bodyPr/>
          <a:lstStyle/>
          <a:p>
            <a:r>
              <a:rPr lang="en-US" dirty="0" smtClean="0"/>
              <a:t>What is DOE?</a:t>
            </a:r>
          </a:p>
          <a:p>
            <a:pPr lvl="1"/>
            <a:r>
              <a:rPr lang="en-US" dirty="0" smtClean="0"/>
              <a:t>A way to smartly scatter a limited amount of samples in the variable space, so that a response surface can be built with low uncertainty</a:t>
            </a:r>
            <a:endParaRPr lang="en-US" dirty="0"/>
          </a:p>
        </p:txBody>
      </p:sp>
    </p:spTree>
    <p:extLst>
      <p:ext uri="{BB962C8B-B14F-4D97-AF65-F5344CB8AC3E}">
        <p14:creationId xmlns:p14="http://schemas.microsoft.com/office/powerpoint/2010/main" val="27949401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of experiments</a:t>
            </a:r>
            <a:endParaRPr lang="en-US" dirty="0"/>
          </a:p>
        </p:txBody>
      </p:sp>
      <p:sp>
        <p:nvSpPr>
          <p:cNvPr id="3" name="Content Placeholder 2"/>
          <p:cNvSpPr>
            <a:spLocks noGrp="1"/>
          </p:cNvSpPr>
          <p:nvPr>
            <p:ph idx="1"/>
          </p:nvPr>
        </p:nvSpPr>
        <p:spPr>
          <a:xfrm>
            <a:off x="304800" y="1646237"/>
            <a:ext cx="8229600" cy="4525963"/>
          </a:xfrm>
        </p:spPr>
        <p:txBody>
          <a:bodyPr>
            <a:normAutofit fontScale="70000" lnSpcReduction="20000"/>
          </a:bodyPr>
          <a:lstStyle/>
          <a:p>
            <a:r>
              <a:rPr lang="en-US" dirty="0" smtClean="0"/>
              <a:t>What is DOE?</a:t>
            </a:r>
          </a:p>
          <a:p>
            <a:pPr lvl="1"/>
            <a:r>
              <a:rPr lang="en-US" dirty="0" smtClean="0"/>
              <a:t>A way to smartly scatter a limited amount of samples in the variable space, so that a response surface can be built with low uncertainty</a:t>
            </a:r>
          </a:p>
          <a:p>
            <a:pPr lvl="1"/>
            <a:endParaRPr lang="en-US" dirty="0" smtClean="0"/>
          </a:p>
          <a:p>
            <a:r>
              <a:rPr lang="en-US" dirty="0" smtClean="0"/>
              <a:t>Recommendation on ANSYS options</a:t>
            </a:r>
          </a:p>
          <a:p>
            <a:pPr lvl="1"/>
            <a:r>
              <a:rPr lang="en-US" dirty="0"/>
              <a:t>Latin Hypercube Sampling </a:t>
            </a:r>
            <a:r>
              <a:rPr lang="en-US" dirty="0" smtClean="0"/>
              <a:t>and</a:t>
            </a:r>
            <a:r>
              <a:rPr lang="en-US" dirty="0"/>
              <a:t> Optimal space </a:t>
            </a:r>
            <a:r>
              <a:rPr lang="en-US" dirty="0" smtClean="0"/>
              <a:t>filling: number of samples is independent from number of variables. </a:t>
            </a:r>
            <a:r>
              <a:rPr lang="en-US" b="1" dirty="0" smtClean="0"/>
              <a:t>Good for highly nonlinear functions.</a:t>
            </a:r>
          </a:p>
          <a:p>
            <a:pPr lvl="1"/>
            <a:endParaRPr lang="en-US" b="1" dirty="0" smtClean="0"/>
          </a:p>
          <a:p>
            <a:pPr lvl="1"/>
            <a:r>
              <a:rPr lang="en-US" dirty="0" smtClean="0"/>
              <a:t>Sparse grid: goes with sparse grid optimization. </a:t>
            </a:r>
            <a:r>
              <a:rPr lang="en-US" b="1" dirty="0" smtClean="0"/>
              <a:t>Good for highly nonlinear functions.</a:t>
            </a:r>
          </a:p>
          <a:p>
            <a:pPr lvl="1"/>
            <a:endParaRPr lang="en-US" b="1" dirty="0" smtClean="0"/>
          </a:p>
          <a:p>
            <a:pPr lvl="1"/>
            <a:r>
              <a:rPr lang="en-US" dirty="0"/>
              <a:t>Kriging with </a:t>
            </a:r>
            <a:r>
              <a:rPr lang="en-US" dirty="0" smtClean="0"/>
              <a:t>auto-refinement: Similar to sparse grid</a:t>
            </a:r>
          </a:p>
          <a:p>
            <a:pPr lvl="1"/>
            <a:endParaRPr lang="en-US" dirty="0" smtClean="0"/>
          </a:p>
          <a:p>
            <a:pPr lvl="1"/>
            <a:r>
              <a:rPr lang="en-US" dirty="0"/>
              <a:t>Central Composite </a:t>
            </a:r>
            <a:r>
              <a:rPr lang="en-US" dirty="0" smtClean="0"/>
              <a:t>Design: </a:t>
            </a:r>
            <a:r>
              <a:rPr lang="en-US" b="1" dirty="0" smtClean="0"/>
              <a:t>Good for quadratic functions</a:t>
            </a:r>
          </a:p>
          <a:p>
            <a:pPr lvl="1"/>
            <a:endParaRPr lang="en-US" dirty="0"/>
          </a:p>
        </p:txBody>
      </p:sp>
    </p:spTree>
    <p:extLst>
      <p:ext uri="{BB962C8B-B14F-4D97-AF65-F5344CB8AC3E}">
        <p14:creationId xmlns:p14="http://schemas.microsoft.com/office/powerpoint/2010/main" val="32425611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Things to cover</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Response surface methods</a:t>
            </a:r>
          </a:p>
          <a:p>
            <a:endParaRPr lang="en-US" dirty="0" smtClean="0"/>
          </a:p>
          <a:p>
            <a:r>
              <a:rPr lang="en-US" dirty="0" smtClean="0"/>
              <a:t>Design of experiments</a:t>
            </a:r>
          </a:p>
          <a:p>
            <a:pPr marL="0" indent="0">
              <a:buNone/>
            </a:pPr>
            <a:endParaRPr lang="en-US" dirty="0" smtClean="0"/>
          </a:p>
          <a:p>
            <a:r>
              <a:rPr lang="en-US" dirty="0" smtClean="0"/>
              <a:t>Sensitivity analysis</a:t>
            </a:r>
          </a:p>
          <a:p>
            <a:endParaRPr lang="en-US" dirty="0" smtClean="0"/>
          </a:p>
          <a:p>
            <a:r>
              <a:rPr lang="en-US" dirty="0" smtClean="0"/>
              <a:t>Design </a:t>
            </a:r>
            <a:r>
              <a:rPr lang="en-US" dirty="0" smtClean="0"/>
              <a:t>optimization</a:t>
            </a:r>
          </a:p>
          <a:p>
            <a:endParaRPr lang="en-US" dirty="0"/>
          </a:p>
          <a:p>
            <a:r>
              <a:rPr lang="en-US" dirty="0" smtClean="0"/>
              <a:t>Topology optimization</a:t>
            </a:r>
            <a:endParaRPr lang="en-US" dirty="0"/>
          </a:p>
        </p:txBody>
      </p:sp>
    </p:spTree>
    <p:extLst>
      <p:ext uri="{BB962C8B-B14F-4D97-AF65-F5344CB8AC3E}">
        <p14:creationId xmlns:p14="http://schemas.microsoft.com/office/powerpoint/2010/main" val="29623496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 2</a:t>
            </a:r>
            <a:endParaRPr lang="en-US" dirty="0"/>
          </a:p>
        </p:txBody>
      </p:sp>
      <p:sp>
        <p:nvSpPr>
          <p:cNvPr id="3" name="Content Placeholder 2"/>
          <p:cNvSpPr>
            <a:spLocks noGrp="1"/>
          </p:cNvSpPr>
          <p:nvPr>
            <p:ph idx="1"/>
          </p:nvPr>
        </p:nvSpPr>
        <p:spPr/>
        <p:txBody>
          <a:bodyPr/>
          <a:lstStyle/>
          <a:p>
            <a:r>
              <a:rPr lang="en-US" dirty="0" smtClean="0"/>
              <a:t>Create an ANSYS model</a:t>
            </a:r>
          </a:p>
          <a:p>
            <a:r>
              <a:rPr lang="en-US" dirty="0" smtClean="0"/>
              <a:t>Run DOE and response surface</a:t>
            </a:r>
          </a:p>
          <a:p>
            <a:r>
              <a:rPr lang="en-US" dirty="0" smtClean="0"/>
              <a:t>Check model fitness and see how DOE and response surface settings affect the fitness</a:t>
            </a:r>
          </a:p>
          <a:p>
            <a:endParaRPr lang="en-US" dirty="0"/>
          </a:p>
          <a:p>
            <a:r>
              <a:rPr lang="en-US" dirty="0" smtClean="0"/>
              <a:t>NOTE: Use verification points!</a:t>
            </a:r>
            <a:endParaRPr lang="en-US" dirty="0"/>
          </a:p>
        </p:txBody>
      </p:sp>
    </p:spTree>
    <p:extLst>
      <p:ext uri="{BB962C8B-B14F-4D97-AF65-F5344CB8AC3E}">
        <p14:creationId xmlns:p14="http://schemas.microsoft.com/office/powerpoint/2010/main" val="3864364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5200"/>
            <a:ext cx="8229600" cy="1143000"/>
          </a:xfrm>
        </p:spPr>
        <p:txBody>
          <a:bodyPr/>
          <a:lstStyle/>
          <a:p>
            <a:r>
              <a:rPr lang="en-US" dirty="0" smtClean="0"/>
              <a:t>Verification</a:t>
            </a:r>
            <a:endParaRPr lang="en-US" dirty="0"/>
          </a:p>
        </p:txBody>
      </p:sp>
      <p:sp>
        <p:nvSpPr>
          <p:cNvPr id="3" name="Content Placeholder 2"/>
          <p:cNvSpPr>
            <a:spLocks noGrp="1"/>
          </p:cNvSpPr>
          <p:nvPr>
            <p:ph idx="1"/>
          </p:nvPr>
        </p:nvSpPr>
        <p:spPr>
          <a:xfrm>
            <a:off x="0" y="381000"/>
            <a:ext cx="9144000" cy="4525963"/>
          </a:xfrm>
        </p:spPr>
        <p:txBody>
          <a:bodyPr>
            <a:normAutofit fontScale="62500" lnSpcReduction="20000"/>
          </a:bodyPr>
          <a:lstStyle/>
          <a:p>
            <a:r>
              <a:rPr lang="en-US" dirty="0" smtClean="0"/>
              <a:t>The goodness of a response surface model is determined by its predictability, i.e., whether it can correctly predict the performance of new designs</a:t>
            </a:r>
          </a:p>
          <a:p>
            <a:endParaRPr lang="en-US" dirty="0" smtClean="0"/>
          </a:p>
          <a:p>
            <a:r>
              <a:rPr lang="en-US" dirty="0" smtClean="0"/>
              <a:t>Predictability is related to two things: </a:t>
            </a:r>
          </a:p>
          <a:p>
            <a:pPr lvl="1"/>
            <a:r>
              <a:rPr lang="en-US" dirty="0" smtClean="0"/>
              <a:t>Training error: The goodness of fit on training data</a:t>
            </a:r>
          </a:p>
          <a:p>
            <a:pPr lvl="1"/>
            <a:r>
              <a:rPr lang="en-US" dirty="0" smtClean="0"/>
              <a:t>Model complexity: The number of parameters in the response surface model</a:t>
            </a:r>
          </a:p>
          <a:p>
            <a:pPr lvl="1"/>
            <a:endParaRPr lang="en-US" dirty="0" smtClean="0"/>
          </a:p>
          <a:p>
            <a:r>
              <a:rPr lang="en-US" dirty="0" smtClean="0"/>
              <a:t>For non-parametric models, e.g., Kriging, Support Vector Regression, and Neural networks, the training error is low, model complexity is high.</a:t>
            </a:r>
          </a:p>
          <a:p>
            <a:endParaRPr lang="en-US" dirty="0" smtClean="0"/>
          </a:p>
          <a:p>
            <a:r>
              <a:rPr lang="en-US" dirty="0" smtClean="0"/>
              <a:t>Simply using the training error to measure the goodness of a response surface model can lead to overfitting, i.e., the model fits well to the training data, but has no predictability.</a:t>
            </a:r>
          </a:p>
          <a:p>
            <a:endParaRPr lang="en-US" dirty="0"/>
          </a:p>
          <a:p>
            <a:r>
              <a:rPr lang="en-US" dirty="0" smtClean="0"/>
              <a:t>Therefore, use verification (also called validation) points to measure the goodness of model is highly recommended!</a:t>
            </a:r>
          </a:p>
          <a:p>
            <a:endParaRPr lang="en-US" dirty="0"/>
          </a:p>
        </p:txBody>
      </p:sp>
      <p:grpSp>
        <p:nvGrpSpPr>
          <p:cNvPr id="4" name="Group 3"/>
          <p:cNvGrpSpPr/>
          <p:nvPr/>
        </p:nvGrpSpPr>
        <p:grpSpPr>
          <a:xfrm>
            <a:off x="381000" y="4768371"/>
            <a:ext cx="3617011" cy="2165829"/>
            <a:chOff x="3951130" y="1637604"/>
            <a:chExt cx="4512257" cy="2701892"/>
          </a:xfrm>
        </p:grpSpPr>
        <p:cxnSp>
          <p:nvCxnSpPr>
            <p:cNvPr id="5" name="Straight Arrow Connector 4"/>
            <p:cNvCxnSpPr/>
            <p:nvPr/>
          </p:nvCxnSpPr>
          <p:spPr>
            <a:xfrm flipV="1">
              <a:off x="3977485" y="1675686"/>
              <a:ext cx="0" cy="2133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977485" y="3809286"/>
              <a:ext cx="42672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964525" y="3763565"/>
              <a:ext cx="1498862" cy="575931"/>
            </a:xfrm>
            <a:prstGeom prst="rect">
              <a:avLst/>
            </a:prstGeom>
            <a:noFill/>
          </p:spPr>
          <p:txBody>
            <a:bodyPr wrap="none" rtlCol="0">
              <a:spAutoFit/>
            </a:bodyPr>
            <a:lstStyle/>
            <a:p>
              <a:r>
                <a:rPr lang="en-US" sz="2400" dirty="0" smtClean="0"/>
                <a:t>Variable</a:t>
              </a:r>
              <a:endParaRPr lang="en-US" sz="2400" dirty="0"/>
            </a:p>
          </p:txBody>
        </p:sp>
        <p:sp>
          <p:nvSpPr>
            <p:cNvPr id="8" name="TextBox 7"/>
            <p:cNvSpPr txBox="1"/>
            <p:nvPr/>
          </p:nvSpPr>
          <p:spPr>
            <a:xfrm rot="16200000">
              <a:off x="3383878" y="2204856"/>
              <a:ext cx="1710436" cy="575932"/>
            </a:xfrm>
            <a:prstGeom prst="rect">
              <a:avLst/>
            </a:prstGeom>
            <a:noFill/>
          </p:spPr>
          <p:txBody>
            <a:bodyPr wrap="none" rtlCol="0">
              <a:spAutoFit/>
            </a:bodyPr>
            <a:lstStyle/>
            <a:p>
              <a:r>
                <a:rPr lang="en-US" sz="2400" dirty="0" smtClean="0"/>
                <a:t>Objective</a:t>
              </a:r>
              <a:endParaRPr lang="en-US" sz="2400" dirty="0"/>
            </a:p>
          </p:txBody>
        </p:sp>
      </p:grpSp>
      <p:sp>
        <p:nvSpPr>
          <p:cNvPr id="10" name="Oval 9"/>
          <p:cNvSpPr/>
          <p:nvPr/>
        </p:nvSpPr>
        <p:spPr>
          <a:xfrm>
            <a:off x="1066800" y="53340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371600" y="59436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828800" y="51054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209800" y="57912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743200" y="51816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124200" y="57150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1008000" y="4881600"/>
            <a:ext cx="2282400" cy="1390485"/>
          </a:xfrm>
          <a:custGeom>
            <a:avLst/>
            <a:gdLst>
              <a:gd name="connsiteX0" fmla="*/ 0 w 2282400"/>
              <a:gd name="connsiteY0" fmla="*/ 172800 h 1390485"/>
              <a:gd name="connsiteX1" fmla="*/ 583200 w 2282400"/>
              <a:gd name="connsiteY1" fmla="*/ 1389600 h 1390485"/>
              <a:gd name="connsiteX2" fmla="*/ 943200 w 2282400"/>
              <a:gd name="connsiteY2" fmla="*/ 7200 h 1390485"/>
              <a:gd name="connsiteX3" fmla="*/ 1389600 w 2282400"/>
              <a:gd name="connsiteY3" fmla="*/ 1353600 h 1390485"/>
              <a:gd name="connsiteX4" fmla="*/ 1965600 w 2282400"/>
              <a:gd name="connsiteY4" fmla="*/ 0 h 1390485"/>
              <a:gd name="connsiteX5" fmla="*/ 2282400 w 2282400"/>
              <a:gd name="connsiteY5" fmla="*/ 1353600 h 139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2400" h="1390485">
                <a:moveTo>
                  <a:pt x="0" y="172800"/>
                </a:moveTo>
                <a:cubicBezTo>
                  <a:pt x="213000" y="795000"/>
                  <a:pt x="426000" y="1417200"/>
                  <a:pt x="583200" y="1389600"/>
                </a:cubicBezTo>
                <a:cubicBezTo>
                  <a:pt x="740400" y="1362000"/>
                  <a:pt x="808800" y="13200"/>
                  <a:pt x="943200" y="7200"/>
                </a:cubicBezTo>
                <a:cubicBezTo>
                  <a:pt x="1077600" y="1200"/>
                  <a:pt x="1219200" y="1354800"/>
                  <a:pt x="1389600" y="1353600"/>
                </a:cubicBezTo>
                <a:cubicBezTo>
                  <a:pt x="1560000" y="1352400"/>
                  <a:pt x="1816800" y="0"/>
                  <a:pt x="1965600" y="0"/>
                </a:cubicBezTo>
                <a:cubicBezTo>
                  <a:pt x="2114400" y="0"/>
                  <a:pt x="2198400" y="676800"/>
                  <a:pt x="2282400" y="135360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331200" y="5986800"/>
            <a:ext cx="1233286" cy="369332"/>
          </a:xfrm>
          <a:prstGeom prst="rect">
            <a:avLst/>
          </a:prstGeom>
          <a:noFill/>
        </p:spPr>
        <p:txBody>
          <a:bodyPr wrap="none" rtlCol="0">
            <a:spAutoFit/>
          </a:bodyPr>
          <a:lstStyle/>
          <a:p>
            <a:r>
              <a:rPr lang="en-US" b="1" dirty="0" smtClean="0"/>
              <a:t>Perfect fit?</a:t>
            </a:r>
            <a:endParaRPr lang="en-US" b="1" dirty="0"/>
          </a:p>
        </p:txBody>
      </p:sp>
      <p:grpSp>
        <p:nvGrpSpPr>
          <p:cNvPr id="18" name="Group 17"/>
          <p:cNvGrpSpPr/>
          <p:nvPr/>
        </p:nvGrpSpPr>
        <p:grpSpPr>
          <a:xfrm>
            <a:off x="4724400" y="4760400"/>
            <a:ext cx="3617011" cy="2165829"/>
            <a:chOff x="3951130" y="1637604"/>
            <a:chExt cx="4512257" cy="2701892"/>
          </a:xfrm>
        </p:grpSpPr>
        <p:cxnSp>
          <p:nvCxnSpPr>
            <p:cNvPr id="19" name="Straight Arrow Connector 18"/>
            <p:cNvCxnSpPr/>
            <p:nvPr/>
          </p:nvCxnSpPr>
          <p:spPr>
            <a:xfrm flipV="1">
              <a:off x="3977485" y="1675686"/>
              <a:ext cx="0" cy="2133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977485" y="3809286"/>
              <a:ext cx="42672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964525" y="3763565"/>
              <a:ext cx="1498862" cy="575931"/>
            </a:xfrm>
            <a:prstGeom prst="rect">
              <a:avLst/>
            </a:prstGeom>
            <a:noFill/>
          </p:spPr>
          <p:txBody>
            <a:bodyPr wrap="none" rtlCol="0">
              <a:spAutoFit/>
            </a:bodyPr>
            <a:lstStyle/>
            <a:p>
              <a:r>
                <a:rPr lang="en-US" sz="2400" dirty="0" smtClean="0"/>
                <a:t>Variable</a:t>
              </a:r>
              <a:endParaRPr lang="en-US" sz="2400" dirty="0"/>
            </a:p>
          </p:txBody>
        </p:sp>
        <p:sp>
          <p:nvSpPr>
            <p:cNvPr id="22" name="TextBox 21"/>
            <p:cNvSpPr txBox="1"/>
            <p:nvPr/>
          </p:nvSpPr>
          <p:spPr>
            <a:xfrm rot="16200000">
              <a:off x="3383878" y="2204856"/>
              <a:ext cx="1710436" cy="575932"/>
            </a:xfrm>
            <a:prstGeom prst="rect">
              <a:avLst/>
            </a:prstGeom>
            <a:noFill/>
          </p:spPr>
          <p:txBody>
            <a:bodyPr wrap="none" rtlCol="0">
              <a:spAutoFit/>
            </a:bodyPr>
            <a:lstStyle/>
            <a:p>
              <a:r>
                <a:rPr lang="en-US" sz="2400" dirty="0" smtClean="0"/>
                <a:t>Objective</a:t>
              </a:r>
              <a:endParaRPr lang="en-US" sz="2400" dirty="0"/>
            </a:p>
          </p:txBody>
        </p:sp>
      </p:grpSp>
      <p:sp>
        <p:nvSpPr>
          <p:cNvPr id="23" name="Oval 22"/>
          <p:cNvSpPr/>
          <p:nvPr/>
        </p:nvSpPr>
        <p:spPr>
          <a:xfrm>
            <a:off x="5410200" y="5326029"/>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715000" y="5935629"/>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6172200" y="5097429"/>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553200" y="5783229"/>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086600" y="5173629"/>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467600" y="5707029"/>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5351400" y="4873629"/>
            <a:ext cx="2282400" cy="1390485"/>
          </a:xfrm>
          <a:custGeom>
            <a:avLst/>
            <a:gdLst>
              <a:gd name="connsiteX0" fmla="*/ 0 w 2282400"/>
              <a:gd name="connsiteY0" fmla="*/ 172800 h 1390485"/>
              <a:gd name="connsiteX1" fmla="*/ 583200 w 2282400"/>
              <a:gd name="connsiteY1" fmla="*/ 1389600 h 1390485"/>
              <a:gd name="connsiteX2" fmla="*/ 943200 w 2282400"/>
              <a:gd name="connsiteY2" fmla="*/ 7200 h 1390485"/>
              <a:gd name="connsiteX3" fmla="*/ 1389600 w 2282400"/>
              <a:gd name="connsiteY3" fmla="*/ 1353600 h 1390485"/>
              <a:gd name="connsiteX4" fmla="*/ 1965600 w 2282400"/>
              <a:gd name="connsiteY4" fmla="*/ 0 h 1390485"/>
              <a:gd name="connsiteX5" fmla="*/ 2282400 w 2282400"/>
              <a:gd name="connsiteY5" fmla="*/ 1353600 h 139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2400" h="1390485">
                <a:moveTo>
                  <a:pt x="0" y="172800"/>
                </a:moveTo>
                <a:cubicBezTo>
                  <a:pt x="213000" y="795000"/>
                  <a:pt x="426000" y="1417200"/>
                  <a:pt x="583200" y="1389600"/>
                </a:cubicBezTo>
                <a:cubicBezTo>
                  <a:pt x="740400" y="1362000"/>
                  <a:pt x="808800" y="13200"/>
                  <a:pt x="943200" y="7200"/>
                </a:cubicBezTo>
                <a:cubicBezTo>
                  <a:pt x="1077600" y="1200"/>
                  <a:pt x="1219200" y="1354800"/>
                  <a:pt x="1389600" y="1353600"/>
                </a:cubicBezTo>
                <a:cubicBezTo>
                  <a:pt x="1560000" y="1352400"/>
                  <a:pt x="1816800" y="0"/>
                  <a:pt x="1965600" y="0"/>
                </a:cubicBezTo>
                <a:cubicBezTo>
                  <a:pt x="2114400" y="0"/>
                  <a:pt x="2198400" y="676800"/>
                  <a:pt x="2282400" y="135360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7460166" y="4759710"/>
            <a:ext cx="2089131" cy="923330"/>
          </a:xfrm>
          <a:prstGeom prst="rect">
            <a:avLst/>
          </a:prstGeom>
          <a:noFill/>
        </p:spPr>
        <p:txBody>
          <a:bodyPr wrap="square" rtlCol="0">
            <a:spAutoFit/>
          </a:bodyPr>
          <a:lstStyle/>
          <a:p>
            <a:r>
              <a:rPr lang="en-US" b="1" dirty="0" smtClean="0"/>
              <a:t>Use verification points to double check!</a:t>
            </a:r>
            <a:endParaRPr lang="en-US" b="1" dirty="0"/>
          </a:p>
        </p:txBody>
      </p:sp>
      <p:sp>
        <p:nvSpPr>
          <p:cNvPr id="31" name="Oval 30"/>
          <p:cNvSpPr/>
          <p:nvPr/>
        </p:nvSpPr>
        <p:spPr>
          <a:xfrm>
            <a:off x="5638800" y="4953000"/>
            <a:ext cx="152400" cy="152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705600" y="5105400"/>
            <a:ext cx="152400" cy="152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278030" y="5486400"/>
            <a:ext cx="152400" cy="152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32054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8200"/>
            <a:ext cx="8229600" cy="1143000"/>
          </a:xfrm>
        </p:spPr>
        <p:txBody>
          <a:bodyPr/>
          <a:lstStyle/>
          <a:p>
            <a:r>
              <a:rPr lang="en-US" dirty="0" smtClean="0"/>
              <a:t>Optimization</a:t>
            </a:r>
            <a:endParaRPr lang="en-US" dirty="0"/>
          </a:p>
        </p:txBody>
      </p:sp>
      <p:sp>
        <p:nvSpPr>
          <p:cNvPr id="3" name="Content Placeholder 2"/>
          <p:cNvSpPr>
            <a:spLocks noGrp="1"/>
          </p:cNvSpPr>
          <p:nvPr>
            <p:ph idx="1"/>
          </p:nvPr>
        </p:nvSpPr>
        <p:spPr>
          <a:xfrm>
            <a:off x="457200" y="457200"/>
            <a:ext cx="8229600" cy="4525963"/>
          </a:xfrm>
        </p:spPr>
        <p:txBody>
          <a:bodyPr>
            <a:noAutofit/>
          </a:bodyPr>
          <a:lstStyle/>
          <a:p>
            <a:r>
              <a:rPr lang="en-US" sz="1600" b="1" dirty="0"/>
              <a:t>Screening</a:t>
            </a:r>
            <a:r>
              <a:rPr lang="en-US" sz="1600" dirty="0"/>
              <a:t>: Randomly sampling the space and pick out the good ones. Use this as an initial trial to make sure everything is setup correctly, e.g., does your simulation give reasonable results</a:t>
            </a:r>
            <a:r>
              <a:rPr lang="en-US" sz="1600" dirty="0" smtClean="0"/>
              <a:t>?</a:t>
            </a:r>
          </a:p>
          <a:p>
            <a:endParaRPr lang="en-US" sz="1600" dirty="0"/>
          </a:p>
          <a:p>
            <a:r>
              <a:rPr lang="en-US" sz="1600" b="1" dirty="0" err="1"/>
              <a:t>Multiobjective</a:t>
            </a:r>
            <a:r>
              <a:rPr lang="en-US" sz="1600" b="1" dirty="0"/>
              <a:t> Genetic Algorithm (MOGA)</a:t>
            </a:r>
            <a:r>
              <a:rPr lang="en-US" sz="1600" dirty="0"/>
              <a:t>: Simultaneously find Pareto-optimal designs. Use this when you have multiple objectives. This is not the only choice for this situation though, see discussion above</a:t>
            </a:r>
            <a:r>
              <a:rPr lang="en-US" sz="1600" dirty="0" smtClean="0"/>
              <a:t>.</a:t>
            </a:r>
          </a:p>
          <a:p>
            <a:endParaRPr lang="en-US" sz="1600" dirty="0"/>
          </a:p>
          <a:p>
            <a:r>
              <a:rPr lang="en-US" sz="1600" b="1" dirty="0"/>
              <a:t>Nonlinear Programming by Quadratic </a:t>
            </a:r>
            <a:r>
              <a:rPr lang="en-US" sz="1600" b="1" dirty="0" err="1"/>
              <a:t>Lagrangian</a:t>
            </a:r>
            <a:r>
              <a:rPr lang="en-US" sz="1600" b="1" dirty="0"/>
              <a:t> (NLPQL)</a:t>
            </a:r>
            <a:r>
              <a:rPr lang="en-US" sz="1600" dirty="0"/>
              <a:t>: Fast local search. Use this when (1) there is only one objective (but you can set other objectives as constraints), (2) the simulation does not take too long (in minutes), (3) the number of variables is small (less than 10</a:t>
            </a:r>
            <a:r>
              <a:rPr lang="en-US" sz="1600" dirty="0" smtClean="0"/>
              <a:t>).</a:t>
            </a:r>
          </a:p>
          <a:p>
            <a:endParaRPr lang="en-US" sz="1600" dirty="0"/>
          </a:p>
          <a:p>
            <a:r>
              <a:rPr lang="en-US" sz="1600" b="1" dirty="0"/>
              <a:t>Mixed-Integer Sequential Quadratic Programming (MISQP)</a:t>
            </a:r>
            <a:r>
              <a:rPr lang="en-US" sz="1600" dirty="0"/>
              <a:t>: Similar to NLPQL, but allows integer variables. Note that the addition of integer variables will often significantly increase the computation time</a:t>
            </a:r>
            <a:r>
              <a:rPr lang="en-US" sz="1600" dirty="0" smtClean="0"/>
              <a:t>.</a:t>
            </a:r>
          </a:p>
          <a:p>
            <a:endParaRPr lang="en-US" sz="1600" dirty="0"/>
          </a:p>
          <a:p>
            <a:r>
              <a:rPr lang="en-US" sz="1600" b="1" dirty="0"/>
              <a:t>Adaptive Single-Objective Optimization (ASO)</a:t>
            </a:r>
            <a:r>
              <a:rPr lang="en-US" sz="1600" dirty="0"/>
              <a:t>: This method uses Optimal Space Filling for DOE, Kriging as a response surface, and MISQP for finding local optimal solutions from the response surface. Use this when the evaluation of objective/</a:t>
            </a:r>
            <a:r>
              <a:rPr lang="en-US" sz="1600" dirty="0" err="1"/>
              <a:t>constriants</a:t>
            </a:r>
            <a:r>
              <a:rPr lang="en-US" sz="1600" dirty="0"/>
              <a:t> are expensive and you have limited budget/time for optimization</a:t>
            </a:r>
            <a:r>
              <a:rPr lang="en-US" sz="1600" dirty="0" smtClean="0"/>
              <a:t>.</a:t>
            </a:r>
          </a:p>
          <a:p>
            <a:endParaRPr lang="en-US" sz="1600" dirty="0"/>
          </a:p>
          <a:p>
            <a:r>
              <a:rPr lang="en-US" sz="1600" b="1" dirty="0"/>
              <a:t>Adaptive Multi-Objective Optimization (AMO)</a:t>
            </a:r>
            <a:r>
              <a:rPr lang="en-US" sz="1600" dirty="0"/>
              <a:t>: Similar to ASO, this one uses Kriging and MOGA</a:t>
            </a:r>
            <a:r>
              <a:rPr lang="en-US" sz="1600" dirty="0" smtClean="0"/>
              <a:t>.</a:t>
            </a:r>
            <a:endParaRPr lang="en-US" sz="1600" dirty="0"/>
          </a:p>
        </p:txBody>
      </p:sp>
    </p:spTree>
    <p:extLst>
      <p:ext uri="{BB962C8B-B14F-4D97-AF65-F5344CB8AC3E}">
        <p14:creationId xmlns:p14="http://schemas.microsoft.com/office/powerpoint/2010/main" val="28698863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Activity 3</a:t>
            </a:r>
            <a:endParaRPr lang="en-US" dirty="0"/>
          </a:p>
        </p:txBody>
      </p:sp>
      <p:sp>
        <p:nvSpPr>
          <p:cNvPr id="3" name="Content Placeholder 2"/>
          <p:cNvSpPr>
            <a:spLocks noGrp="1"/>
          </p:cNvSpPr>
          <p:nvPr>
            <p:ph idx="1"/>
          </p:nvPr>
        </p:nvSpPr>
        <p:spPr>
          <a:xfrm>
            <a:off x="0" y="1265237"/>
            <a:ext cx="9144000" cy="4525963"/>
          </a:xfrm>
        </p:spPr>
        <p:txBody>
          <a:bodyPr>
            <a:noAutofit/>
          </a:bodyPr>
          <a:lstStyle/>
          <a:p>
            <a:r>
              <a:rPr lang="en-US" sz="2400" dirty="0" smtClean="0"/>
              <a:t>The </a:t>
            </a:r>
            <a:r>
              <a:rPr lang="en-US" sz="2400" dirty="0"/>
              <a:t>brake design problem has the following objectives:</a:t>
            </a:r>
          </a:p>
          <a:p>
            <a:pPr lvl="1"/>
            <a:r>
              <a:rPr lang="en-US" sz="2000" dirty="0"/>
              <a:t>Design a brake disc for emergency braking conditions with minimal volume</a:t>
            </a:r>
          </a:p>
          <a:p>
            <a:pPr lvl="1"/>
            <a:r>
              <a:rPr lang="en-US" sz="2000" dirty="0"/>
              <a:t>Minimize the maximum stress in the brake disc</a:t>
            </a:r>
          </a:p>
          <a:p>
            <a:pPr lvl="1"/>
            <a:r>
              <a:rPr lang="en-US" sz="2000" dirty="0"/>
              <a:t>Maximize the first natural frequency of the brake disc</a:t>
            </a:r>
          </a:p>
          <a:p>
            <a:pPr lvl="1"/>
            <a:r>
              <a:rPr lang="en-US" sz="2000" dirty="0"/>
              <a:t>Minimize the maximum temperature in the brake disc</a:t>
            </a:r>
          </a:p>
          <a:p>
            <a:endParaRPr lang="en-US" sz="2400" dirty="0" smtClean="0"/>
          </a:p>
          <a:p>
            <a:r>
              <a:rPr lang="en-US" sz="2400" dirty="0"/>
              <a:t>For the brake design problem, which solver will you use?</a:t>
            </a:r>
          </a:p>
          <a:p>
            <a:endParaRPr lang="en-US" sz="2400" dirty="0"/>
          </a:p>
        </p:txBody>
      </p:sp>
    </p:spTree>
    <p:extLst>
      <p:ext uri="{BB962C8B-B14F-4D97-AF65-F5344CB8AC3E}">
        <p14:creationId xmlns:p14="http://schemas.microsoft.com/office/powerpoint/2010/main" val="12239580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Sensitivity Analysis</a:t>
            </a:r>
            <a:endParaRPr lang="en-US" dirty="0"/>
          </a:p>
        </p:txBody>
      </p:sp>
      <p:sp>
        <p:nvSpPr>
          <p:cNvPr id="3" name="Content Placeholder 2"/>
          <p:cNvSpPr>
            <a:spLocks noGrp="1"/>
          </p:cNvSpPr>
          <p:nvPr>
            <p:ph idx="1"/>
          </p:nvPr>
        </p:nvSpPr>
        <p:spPr>
          <a:xfrm>
            <a:off x="0" y="457200"/>
            <a:ext cx="9144000" cy="4525963"/>
          </a:xfrm>
        </p:spPr>
        <p:txBody>
          <a:bodyPr/>
          <a:lstStyle/>
          <a:p>
            <a:r>
              <a:rPr lang="en-US" dirty="0" smtClean="0"/>
              <a:t>Sensitivity analysis has several meanings</a:t>
            </a:r>
          </a:p>
          <a:p>
            <a:pPr lvl="1"/>
            <a:r>
              <a:rPr lang="en-US" dirty="0" smtClean="0"/>
              <a:t>Local sensitivity of the objective </a:t>
            </a:r>
            <a:r>
              <a:rPr lang="en-US" dirty="0" err="1" smtClean="0"/>
              <a:t>wrt</a:t>
            </a:r>
            <a:r>
              <a:rPr lang="en-US" dirty="0" smtClean="0"/>
              <a:t> variables</a:t>
            </a:r>
            <a:endParaRPr lang="en-US" dirty="0"/>
          </a:p>
        </p:txBody>
      </p:sp>
      <p:grpSp>
        <p:nvGrpSpPr>
          <p:cNvPr id="4" name="Group 3"/>
          <p:cNvGrpSpPr/>
          <p:nvPr/>
        </p:nvGrpSpPr>
        <p:grpSpPr>
          <a:xfrm>
            <a:off x="228600" y="1524000"/>
            <a:ext cx="3617011" cy="2165829"/>
            <a:chOff x="3951130" y="1637604"/>
            <a:chExt cx="4512257" cy="2701892"/>
          </a:xfrm>
        </p:grpSpPr>
        <p:cxnSp>
          <p:nvCxnSpPr>
            <p:cNvPr id="5" name="Straight Arrow Connector 4"/>
            <p:cNvCxnSpPr/>
            <p:nvPr/>
          </p:nvCxnSpPr>
          <p:spPr>
            <a:xfrm flipV="1">
              <a:off x="3977485" y="1675686"/>
              <a:ext cx="0" cy="2133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977485" y="3809286"/>
              <a:ext cx="42672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964525" y="3763565"/>
              <a:ext cx="1498862" cy="575931"/>
            </a:xfrm>
            <a:prstGeom prst="rect">
              <a:avLst/>
            </a:prstGeom>
            <a:noFill/>
          </p:spPr>
          <p:txBody>
            <a:bodyPr wrap="none" rtlCol="0">
              <a:spAutoFit/>
            </a:bodyPr>
            <a:lstStyle/>
            <a:p>
              <a:r>
                <a:rPr lang="en-US" sz="2400" dirty="0" smtClean="0"/>
                <a:t>Variable</a:t>
              </a:r>
              <a:endParaRPr lang="en-US" sz="2400" dirty="0"/>
            </a:p>
          </p:txBody>
        </p:sp>
        <p:sp>
          <p:nvSpPr>
            <p:cNvPr id="8" name="TextBox 7"/>
            <p:cNvSpPr txBox="1"/>
            <p:nvPr/>
          </p:nvSpPr>
          <p:spPr>
            <a:xfrm rot="16200000">
              <a:off x="3383878" y="2204856"/>
              <a:ext cx="1710436" cy="575932"/>
            </a:xfrm>
            <a:prstGeom prst="rect">
              <a:avLst/>
            </a:prstGeom>
            <a:noFill/>
          </p:spPr>
          <p:txBody>
            <a:bodyPr wrap="none" rtlCol="0">
              <a:spAutoFit/>
            </a:bodyPr>
            <a:lstStyle/>
            <a:p>
              <a:r>
                <a:rPr lang="en-US" sz="2400" dirty="0" smtClean="0"/>
                <a:t>Objective</a:t>
              </a:r>
              <a:endParaRPr lang="en-US" sz="2400" dirty="0"/>
            </a:p>
          </p:txBody>
        </p:sp>
      </p:grpSp>
      <p:sp>
        <p:nvSpPr>
          <p:cNvPr id="16" name="Freeform 15"/>
          <p:cNvSpPr/>
          <p:nvPr/>
        </p:nvSpPr>
        <p:spPr>
          <a:xfrm>
            <a:off x="609600" y="1813200"/>
            <a:ext cx="3261600" cy="1081620"/>
          </a:xfrm>
          <a:custGeom>
            <a:avLst/>
            <a:gdLst>
              <a:gd name="connsiteX0" fmla="*/ 0 w 3261600"/>
              <a:gd name="connsiteY0" fmla="*/ 194400 h 1081620"/>
              <a:gd name="connsiteX1" fmla="*/ 1123200 w 3261600"/>
              <a:gd name="connsiteY1" fmla="*/ 1080000 h 1081620"/>
              <a:gd name="connsiteX2" fmla="*/ 3261600 w 3261600"/>
              <a:gd name="connsiteY2" fmla="*/ 0 h 1081620"/>
            </a:gdLst>
            <a:ahLst/>
            <a:cxnLst>
              <a:cxn ang="0">
                <a:pos x="connsiteX0" y="connsiteY0"/>
              </a:cxn>
              <a:cxn ang="0">
                <a:pos x="connsiteX1" y="connsiteY1"/>
              </a:cxn>
              <a:cxn ang="0">
                <a:pos x="connsiteX2" y="connsiteY2"/>
              </a:cxn>
            </a:cxnLst>
            <a:rect l="l" t="t" r="r" b="b"/>
            <a:pathLst>
              <a:path w="3261600" h="1081620">
                <a:moveTo>
                  <a:pt x="0" y="194400"/>
                </a:moveTo>
                <a:cubicBezTo>
                  <a:pt x="289800" y="653400"/>
                  <a:pt x="579600" y="1112400"/>
                  <a:pt x="1123200" y="1080000"/>
                </a:cubicBezTo>
                <a:cubicBezTo>
                  <a:pt x="1666800" y="1047600"/>
                  <a:pt x="2464200" y="523800"/>
                  <a:pt x="326160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540400" y="25146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flipV="1">
            <a:off x="1488000" y="1863600"/>
            <a:ext cx="2514600" cy="131100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026" name="Picture 2" descr="Draw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07" y="3657600"/>
            <a:ext cx="8700193" cy="2987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39405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169726" y="1828800"/>
            <a:ext cx="1883874" cy="1860985"/>
          </a:xfrm>
          <a:prstGeom prst="rect">
            <a:avLst/>
          </a:prstGeom>
          <a:gradFill flip="none" rotWithShape="1">
            <a:gsLst>
              <a:gs pos="0">
                <a:schemeClr val="bg1">
                  <a:lumMod val="75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304800"/>
            <a:ext cx="8229600" cy="1143000"/>
          </a:xfrm>
        </p:spPr>
        <p:txBody>
          <a:bodyPr/>
          <a:lstStyle/>
          <a:p>
            <a:r>
              <a:rPr lang="en-US" dirty="0" smtClean="0"/>
              <a:t>Sensitivity Analysis</a:t>
            </a:r>
            <a:endParaRPr lang="en-US" dirty="0"/>
          </a:p>
        </p:txBody>
      </p:sp>
      <p:sp>
        <p:nvSpPr>
          <p:cNvPr id="3" name="Content Placeholder 2"/>
          <p:cNvSpPr>
            <a:spLocks noGrp="1"/>
          </p:cNvSpPr>
          <p:nvPr>
            <p:ph idx="1"/>
          </p:nvPr>
        </p:nvSpPr>
        <p:spPr>
          <a:xfrm>
            <a:off x="0" y="533400"/>
            <a:ext cx="9144000" cy="5562600"/>
          </a:xfrm>
        </p:spPr>
        <p:txBody>
          <a:bodyPr>
            <a:normAutofit/>
          </a:bodyPr>
          <a:lstStyle/>
          <a:p>
            <a:r>
              <a:rPr lang="en-US" dirty="0" smtClean="0"/>
              <a:t>Sensitivity analysis has several meanings</a:t>
            </a:r>
          </a:p>
          <a:p>
            <a:pPr lvl="1"/>
            <a:r>
              <a:rPr lang="en-US" dirty="0" smtClean="0"/>
              <a:t>Sensitivity of the optimal objective </a:t>
            </a:r>
            <a:r>
              <a:rPr lang="en-US" dirty="0" err="1" smtClean="0"/>
              <a:t>wrt</a:t>
            </a:r>
            <a:r>
              <a:rPr lang="en-US" dirty="0" smtClean="0"/>
              <a:t> constraints</a:t>
            </a:r>
          </a:p>
          <a:p>
            <a:pPr lvl="1"/>
            <a:endParaRPr lang="en-US" dirty="0"/>
          </a:p>
          <a:p>
            <a:pPr lvl="1"/>
            <a:endParaRPr lang="en-US" dirty="0" smtClean="0"/>
          </a:p>
          <a:p>
            <a:pPr lvl="1"/>
            <a:endParaRPr lang="en-US" dirty="0"/>
          </a:p>
          <a:p>
            <a:pPr lvl="1"/>
            <a:endParaRPr lang="en-US" dirty="0" smtClean="0"/>
          </a:p>
          <a:p>
            <a:pPr lvl="1"/>
            <a:endParaRPr lang="en-US" dirty="0"/>
          </a:p>
          <a:p>
            <a:pPr lvl="1"/>
            <a:r>
              <a:rPr lang="en-US" dirty="0" smtClean="0"/>
              <a:t>i.e., how much can the optimal objective improve if the constraint is relaxed?</a:t>
            </a:r>
          </a:p>
          <a:p>
            <a:pPr lvl="1"/>
            <a:endParaRPr lang="en-US" dirty="0"/>
          </a:p>
        </p:txBody>
      </p:sp>
      <p:grpSp>
        <p:nvGrpSpPr>
          <p:cNvPr id="13" name="Group 12"/>
          <p:cNvGrpSpPr/>
          <p:nvPr/>
        </p:nvGrpSpPr>
        <p:grpSpPr>
          <a:xfrm>
            <a:off x="2148600" y="1948971"/>
            <a:ext cx="3617011" cy="2165829"/>
            <a:chOff x="3951130" y="1637604"/>
            <a:chExt cx="4512257" cy="2701892"/>
          </a:xfrm>
        </p:grpSpPr>
        <p:cxnSp>
          <p:nvCxnSpPr>
            <p:cNvPr id="14" name="Straight Arrow Connector 13"/>
            <p:cNvCxnSpPr/>
            <p:nvPr/>
          </p:nvCxnSpPr>
          <p:spPr>
            <a:xfrm flipV="1">
              <a:off x="3977485" y="1675686"/>
              <a:ext cx="0" cy="2133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977485" y="3809286"/>
              <a:ext cx="42672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964525" y="3763565"/>
              <a:ext cx="1498862" cy="575931"/>
            </a:xfrm>
            <a:prstGeom prst="rect">
              <a:avLst/>
            </a:prstGeom>
            <a:noFill/>
          </p:spPr>
          <p:txBody>
            <a:bodyPr wrap="none" rtlCol="0">
              <a:spAutoFit/>
            </a:bodyPr>
            <a:lstStyle/>
            <a:p>
              <a:r>
                <a:rPr lang="en-US" sz="2400" dirty="0" smtClean="0"/>
                <a:t>Variable</a:t>
              </a:r>
              <a:endParaRPr lang="en-US" sz="2400" dirty="0"/>
            </a:p>
          </p:txBody>
        </p:sp>
        <p:sp>
          <p:nvSpPr>
            <p:cNvPr id="20" name="TextBox 19"/>
            <p:cNvSpPr txBox="1"/>
            <p:nvPr/>
          </p:nvSpPr>
          <p:spPr>
            <a:xfrm rot="16200000">
              <a:off x="3383878" y="2204856"/>
              <a:ext cx="1710436" cy="575932"/>
            </a:xfrm>
            <a:prstGeom prst="rect">
              <a:avLst/>
            </a:prstGeom>
            <a:noFill/>
          </p:spPr>
          <p:txBody>
            <a:bodyPr wrap="none" rtlCol="0">
              <a:spAutoFit/>
            </a:bodyPr>
            <a:lstStyle/>
            <a:p>
              <a:r>
                <a:rPr lang="en-US" sz="2400" dirty="0" smtClean="0"/>
                <a:t>Objective</a:t>
              </a:r>
              <a:endParaRPr lang="en-US" sz="2400" dirty="0"/>
            </a:p>
          </p:txBody>
        </p:sp>
      </p:grpSp>
      <p:sp>
        <p:nvSpPr>
          <p:cNvPr id="21" name="Freeform 20"/>
          <p:cNvSpPr/>
          <p:nvPr/>
        </p:nvSpPr>
        <p:spPr>
          <a:xfrm>
            <a:off x="2529600" y="2238171"/>
            <a:ext cx="3261600" cy="1081620"/>
          </a:xfrm>
          <a:custGeom>
            <a:avLst/>
            <a:gdLst>
              <a:gd name="connsiteX0" fmla="*/ 0 w 3261600"/>
              <a:gd name="connsiteY0" fmla="*/ 194400 h 1081620"/>
              <a:gd name="connsiteX1" fmla="*/ 1123200 w 3261600"/>
              <a:gd name="connsiteY1" fmla="*/ 1080000 h 1081620"/>
              <a:gd name="connsiteX2" fmla="*/ 3261600 w 3261600"/>
              <a:gd name="connsiteY2" fmla="*/ 0 h 1081620"/>
            </a:gdLst>
            <a:ahLst/>
            <a:cxnLst>
              <a:cxn ang="0">
                <a:pos x="connsiteX0" y="connsiteY0"/>
              </a:cxn>
              <a:cxn ang="0">
                <a:pos x="connsiteX1" y="connsiteY1"/>
              </a:cxn>
              <a:cxn ang="0">
                <a:pos x="connsiteX2" y="connsiteY2"/>
              </a:cxn>
            </a:cxnLst>
            <a:rect l="l" t="t" r="r" b="b"/>
            <a:pathLst>
              <a:path w="3261600" h="1081620">
                <a:moveTo>
                  <a:pt x="0" y="194400"/>
                </a:moveTo>
                <a:cubicBezTo>
                  <a:pt x="289800" y="653400"/>
                  <a:pt x="579600" y="1112400"/>
                  <a:pt x="1123200" y="1080000"/>
                </a:cubicBezTo>
                <a:cubicBezTo>
                  <a:pt x="1666800" y="1047600"/>
                  <a:pt x="2464200" y="523800"/>
                  <a:pt x="326160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977400" y="3165162"/>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4053600" y="1828800"/>
            <a:ext cx="0" cy="18609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95414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Topology Optimization</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631" y="1371600"/>
            <a:ext cx="3006969"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1939" y="1374000"/>
            <a:ext cx="2580261" cy="309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9589" y="1371600"/>
            <a:ext cx="2207211"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52401" y="3962400"/>
            <a:ext cx="3124200" cy="1200329"/>
          </a:xfrm>
          <a:prstGeom prst="rect">
            <a:avLst/>
          </a:prstGeom>
        </p:spPr>
        <p:txBody>
          <a:bodyPr wrap="square">
            <a:spAutoFit/>
          </a:bodyPr>
          <a:lstStyle/>
          <a:p>
            <a:r>
              <a:rPr lang="en-US" sz="2400" dirty="0"/>
              <a:t>Airbus A320 nacelle hinge bracket by EADS and Airbus</a:t>
            </a:r>
          </a:p>
        </p:txBody>
      </p:sp>
      <p:sp>
        <p:nvSpPr>
          <p:cNvPr id="5" name="Rectangle 4"/>
          <p:cNvSpPr/>
          <p:nvPr/>
        </p:nvSpPr>
        <p:spPr>
          <a:xfrm>
            <a:off x="3276600" y="4724400"/>
            <a:ext cx="3047999" cy="1938992"/>
          </a:xfrm>
          <a:prstGeom prst="rect">
            <a:avLst/>
          </a:prstGeom>
        </p:spPr>
        <p:txBody>
          <a:bodyPr wrap="square">
            <a:spAutoFit/>
          </a:bodyPr>
          <a:lstStyle/>
          <a:p>
            <a:r>
              <a:rPr lang="en-US" sz="2400" dirty="0" smtClean="0"/>
              <a:t>A </a:t>
            </a:r>
            <a:r>
              <a:rPr lang="en-US" sz="2400" dirty="0"/>
              <a:t>structural bracket for Eurostar</a:t>
            </a:r>
          </a:p>
          <a:p>
            <a:r>
              <a:rPr lang="en-US" sz="2400" dirty="0"/>
              <a:t>E3000 satellites by Airbus Defense and Space in UK</a:t>
            </a:r>
          </a:p>
        </p:txBody>
      </p:sp>
      <p:sp>
        <p:nvSpPr>
          <p:cNvPr id="6" name="Rectangle 5"/>
          <p:cNvSpPr/>
          <p:nvPr/>
        </p:nvSpPr>
        <p:spPr>
          <a:xfrm>
            <a:off x="6400800" y="4343400"/>
            <a:ext cx="2514600" cy="1569660"/>
          </a:xfrm>
          <a:prstGeom prst="rect">
            <a:avLst/>
          </a:prstGeom>
        </p:spPr>
        <p:txBody>
          <a:bodyPr wrap="square">
            <a:spAutoFit/>
          </a:bodyPr>
          <a:lstStyle/>
          <a:p>
            <a:r>
              <a:rPr lang="en-US" sz="2400" dirty="0" smtClean="0"/>
              <a:t>An </a:t>
            </a:r>
            <a:r>
              <a:rPr lang="en-US" sz="2400" dirty="0"/>
              <a:t>antenna bracket for a Sentinel-1-Satellite by RUAG</a:t>
            </a:r>
          </a:p>
        </p:txBody>
      </p:sp>
    </p:spTree>
    <p:extLst>
      <p:ext uri="{BB962C8B-B14F-4D97-AF65-F5344CB8AC3E}">
        <p14:creationId xmlns:p14="http://schemas.microsoft.com/office/powerpoint/2010/main" val="7187304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Topology Optimization</a:t>
            </a:r>
            <a:endParaRPr lang="en-US" dirty="0"/>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556" t="39580" r="22100" b="24094"/>
          <a:stretch/>
        </p:blipFill>
        <p:spPr bwMode="auto">
          <a:xfrm>
            <a:off x="1981200" y="2233200"/>
            <a:ext cx="5076000" cy="24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88621" y="1447800"/>
            <a:ext cx="8026779" cy="838200"/>
          </a:xfrm>
          <a:prstGeom prst="rect">
            <a:avLst/>
          </a:prstGeom>
          <a:noFill/>
        </p:spPr>
        <p:txBody>
          <a:bodyPr wrap="square" rtlCol="0">
            <a:spAutoFit/>
          </a:bodyPr>
          <a:lstStyle/>
          <a:p>
            <a:r>
              <a:rPr lang="en-US" sz="2400" dirty="0" smtClean="0"/>
              <a:t>The MBB beam problem: Find the optimal material distribution to minimize compliance, w/ constraint on total material.</a:t>
            </a:r>
            <a:endParaRPr lang="en-US" sz="2400" dirty="0"/>
          </a:p>
        </p:txBody>
      </p:sp>
      <p:pic>
        <p:nvPicPr>
          <p:cNvPr id="1229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1295" t="50000" r="33832" b="44147"/>
          <a:stretch/>
        </p:blipFill>
        <p:spPr bwMode="auto">
          <a:xfrm>
            <a:off x="945021" y="4648200"/>
            <a:ext cx="5644800" cy="40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09600" y="5075700"/>
            <a:ext cx="1929952" cy="400110"/>
          </a:xfrm>
          <a:prstGeom prst="rect">
            <a:avLst/>
          </a:prstGeom>
          <a:noFill/>
        </p:spPr>
        <p:txBody>
          <a:bodyPr wrap="none" rtlCol="0">
            <a:spAutoFit/>
          </a:bodyPr>
          <a:lstStyle/>
          <a:p>
            <a:r>
              <a:rPr lang="en-US" sz="2000" dirty="0" smtClean="0"/>
              <a:t>Young’s modules</a:t>
            </a:r>
            <a:endParaRPr lang="en-US" sz="2000" dirty="0"/>
          </a:p>
        </p:txBody>
      </p:sp>
      <p:cxnSp>
        <p:nvCxnSpPr>
          <p:cNvPr id="13" name="Straight Connector 12"/>
          <p:cNvCxnSpPr/>
          <p:nvPr/>
        </p:nvCxnSpPr>
        <p:spPr>
          <a:xfrm>
            <a:off x="838200" y="5071637"/>
            <a:ext cx="88726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763967" y="5071637"/>
            <a:ext cx="44363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667000" y="5071890"/>
            <a:ext cx="944489" cy="400110"/>
          </a:xfrm>
          <a:prstGeom prst="rect">
            <a:avLst/>
          </a:prstGeom>
          <a:noFill/>
        </p:spPr>
        <p:txBody>
          <a:bodyPr wrap="none" rtlCol="0">
            <a:spAutoFit/>
          </a:bodyPr>
          <a:lstStyle/>
          <a:p>
            <a:r>
              <a:rPr lang="en-US" sz="2000" dirty="0" smtClean="0"/>
              <a:t>density</a:t>
            </a:r>
            <a:endParaRPr lang="en-US" sz="2000" dirty="0"/>
          </a:p>
        </p:txBody>
      </p:sp>
    </p:spTree>
    <p:extLst>
      <p:ext uri="{BB962C8B-B14F-4D97-AF65-F5344CB8AC3E}">
        <p14:creationId xmlns:p14="http://schemas.microsoft.com/office/powerpoint/2010/main" val="29732727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Topology Optimization</a:t>
            </a:r>
            <a:endParaRPr lang="en-US" dirty="0"/>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556" t="39580" r="22100" b="24094"/>
          <a:stretch/>
        </p:blipFill>
        <p:spPr bwMode="auto">
          <a:xfrm>
            <a:off x="1981200" y="2233200"/>
            <a:ext cx="5076000" cy="24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88621" y="1447800"/>
            <a:ext cx="8026779" cy="838200"/>
          </a:xfrm>
          <a:prstGeom prst="rect">
            <a:avLst/>
          </a:prstGeom>
          <a:noFill/>
        </p:spPr>
        <p:txBody>
          <a:bodyPr wrap="square" rtlCol="0">
            <a:spAutoFit/>
          </a:bodyPr>
          <a:lstStyle/>
          <a:p>
            <a:r>
              <a:rPr lang="en-US" sz="2400" dirty="0" smtClean="0"/>
              <a:t>The MBB beam problem: Find the optimal material distribution to minimize compliance, w/ constraint on total material.</a:t>
            </a:r>
            <a:endParaRPr lang="en-US" sz="2400" dirty="0"/>
          </a:p>
        </p:txBody>
      </p:sp>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388" t="37375" r="35328" b="36274"/>
          <a:stretch/>
        </p:blipFill>
        <p:spPr bwMode="auto">
          <a:xfrm>
            <a:off x="381000" y="4593600"/>
            <a:ext cx="5378400" cy="180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Connector 10"/>
          <p:cNvCxnSpPr/>
          <p:nvPr/>
        </p:nvCxnSpPr>
        <p:spPr>
          <a:xfrm>
            <a:off x="5818333" y="5512200"/>
            <a:ext cx="8872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781800" y="4829145"/>
            <a:ext cx="1409360" cy="400110"/>
          </a:xfrm>
          <a:prstGeom prst="rect">
            <a:avLst/>
          </a:prstGeom>
          <a:noFill/>
        </p:spPr>
        <p:txBody>
          <a:bodyPr wrap="none" rtlCol="0">
            <a:spAutoFit/>
          </a:bodyPr>
          <a:lstStyle/>
          <a:p>
            <a:r>
              <a:rPr lang="en-US" sz="2000" dirty="0" smtClean="0"/>
              <a:t>Compliance</a:t>
            </a:r>
            <a:endParaRPr lang="en-US" sz="2000" dirty="0"/>
          </a:p>
        </p:txBody>
      </p:sp>
      <p:cxnSp>
        <p:nvCxnSpPr>
          <p:cNvPr id="15" name="Straight Connector 14"/>
          <p:cNvCxnSpPr/>
          <p:nvPr/>
        </p:nvCxnSpPr>
        <p:spPr>
          <a:xfrm>
            <a:off x="5818333" y="5029200"/>
            <a:ext cx="8872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796200" y="5297145"/>
            <a:ext cx="1850186" cy="400110"/>
          </a:xfrm>
          <a:prstGeom prst="rect">
            <a:avLst/>
          </a:prstGeom>
          <a:noFill/>
        </p:spPr>
        <p:txBody>
          <a:bodyPr wrap="none" rtlCol="0">
            <a:spAutoFit/>
          </a:bodyPr>
          <a:lstStyle/>
          <a:p>
            <a:r>
              <a:rPr lang="en-US" sz="2000" dirty="0" smtClean="0"/>
              <a:t>Volume fraction</a:t>
            </a:r>
            <a:endParaRPr lang="en-US" sz="2000" dirty="0"/>
          </a:p>
        </p:txBody>
      </p:sp>
      <p:cxnSp>
        <p:nvCxnSpPr>
          <p:cNvPr id="18" name="Straight Connector 17"/>
          <p:cNvCxnSpPr/>
          <p:nvPr/>
        </p:nvCxnSpPr>
        <p:spPr>
          <a:xfrm>
            <a:off x="5818333" y="5867400"/>
            <a:ext cx="8872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796200" y="5659890"/>
            <a:ext cx="574644" cy="400110"/>
          </a:xfrm>
          <a:prstGeom prst="rect">
            <a:avLst/>
          </a:prstGeom>
          <a:noFill/>
        </p:spPr>
        <p:txBody>
          <a:bodyPr wrap="none" rtlCol="0">
            <a:spAutoFit/>
          </a:bodyPr>
          <a:lstStyle/>
          <a:p>
            <a:r>
              <a:rPr lang="en-US" sz="2000" dirty="0" smtClean="0"/>
              <a:t>FEA</a:t>
            </a:r>
            <a:endParaRPr lang="en-US" sz="2000" dirty="0"/>
          </a:p>
        </p:txBody>
      </p:sp>
    </p:spTree>
    <p:extLst>
      <p:ext uri="{BB962C8B-B14F-4D97-AF65-F5344CB8AC3E}">
        <p14:creationId xmlns:p14="http://schemas.microsoft.com/office/powerpoint/2010/main" val="6823448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 4</a:t>
            </a:r>
            <a:endParaRPr lang="en-US" dirty="0"/>
          </a:p>
        </p:txBody>
      </p:sp>
      <p:sp>
        <p:nvSpPr>
          <p:cNvPr id="3" name="TextBox 2"/>
          <p:cNvSpPr txBox="1"/>
          <p:nvPr/>
        </p:nvSpPr>
        <p:spPr>
          <a:xfrm>
            <a:off x="634810" y="1524000"/>
            <a:ext cx="8026779" cy="830997"/>
          </a:xfrm>
          <a:prstGeom prst="rect">
            <a:avLst/>
          </a:prstGeom>
          <a:noFill/>
        </p:spPr>
        <p:txBody>
          <a:bodyPr wrap="square" rtlCol="0">
            <a:spAutoFit/>
          </a:bodyPr>
          <a:lstStyle/>
          <a:p>
            <a:r>
              <a:rPr lang="en-US" sz="2400" dirty="0" smtClean="0"/>
              <a:t>What is the minimal-compliance topology for the following boundary conditions?</a:t>
            </a:r>
            <a:endParaRPr lang="en-US" sz="2400" dirty="0"/>
          </a:p>
        </p:txBody>
      </p:sp>
      <p:sp>
        <p:nvSpPr>
          <p:cNvPr id="4" name="Rectangle 3"/>
          <p:cNvSpPr/>
          <p:nvPr/>
        </p:nvSpPr>
        <p:spPr>
          <a:xfrm>
            <a:off x="2819400" y="2971800"/>
            <a:ext cx="3124200" cy="3124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2628900" y="6096000"/>
            <a:ext cx="381000" cy="328448"/>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a:off x="5762400" y="6096000"/>
            <a:ext cx="381000" cy="328448"/>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a:stCxn id="5" idx="2"/>
          </p:cNvCxnSpPr>
          <p:nvPr/>
        </p:nvCxnSpPr>
        <p:spPr>
          <a:xfrm flipH="1">
            <a:off x="2438400" y="6424448"/>
            <a:ext cx="190500" cy="2049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569200" y="6415200"/>
            <a:ext cx="190500" cy="2049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2693700" y="6431648"/>
            <a:ext cx="190500" cy="2049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824500" y="6422400"/>
            <a:ext cx="190500" cy="2049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5566800" y="6424448"/>
            <a:ext cx="190500" cy="2049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5697600" y="6415200"/>
            <a:ext cx="190500" cy="2049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5822100" y="6431648"/>
            <a:ext cx="190500" cy="2049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5952900" y="6422400"/>
            <a:ext cx="190500" cy="2049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819400" y="2438400"/>
            <a:ext cx="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124200" y="2438400"/>
            <a:ext cx="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429000" y="2438400"/>
            <a:ext cx="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3733800" y="2438400"/>
            <a:ext cx="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038600" y="2438400"/>
            <a:ext cx="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343400" y="2438400"/>
            <a:ext cx="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648200" y="2438400"/>
            <a:ext cx="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953000" y="2438400"/>
            <a:ext cx="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5257800" y="2438400"/>
            <a:ext cx="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5562600" y="2438400"/>
            <a:ext cx="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5867400" y="2438400"/>
            <a:ext cx="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77068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3200" dirty="0" smtClean="0"/>
              <a:t>Design refinement requires more than intuition</a:t>
            </a:r>
            <a:endParaRPr lang="en-US" sz="3200" dirty="0"/>
          </a:p>
        </p:txBody>
      </p:sp>
      <p:pic>
        <p:nvPicPr>
          <p:cNvPr id="4" name="Picture 2" descr="http://wpcore.mpf.s3.amazonaws.com/wp-content/uploads/2013/03/chair3_opt.jpeg"/>
          <p:cNvPicPr>
            <a:picLocks noGrp="1" noChangeAspect="1" noChangeArrowheads="1"/>
          </p:cNvPicPr>
          <p:nvPr>
            <p:ph idx="1"/>
          </p:nvPr>
        </p:nvPicPr>
        <p:blipFill rotWithShape="1">
          <a:blip r:embed="rId2" cstate="print">
            <a:clrChange>
              <a:clrFrom>
                <a:srgbClr val="0E0E0E"/>
              </a:clrFrom>
              <a:clrTo>
                <a:srgbClr val="0E0E0E">
                  <a:alpha val="0"/>
                </a:srgbClr>
              </a:clrTo>
            </a:clrChange>
            <a:lum contrast="40000"/>
          </a:blip>
          <a:srcRect t="10127"/>
          <a:stretch/>
        </p:blipFill>
        <p:spPr bwMode="auto">
          <a:xfrm>
            <a:off x="3124200" y="685800"/>
            <a:ext cx="6486096" cy="3886200"/>
          </a:xfrm>
          <a:prstGeom prst="rect">
            <a:avLst/>
          </a:prstGeom>
          <a:noFill/>
        </p:spPr>
      </p:pic>
      <p:pic>
        <p:nvPicPr>
          <p:cNvPr id="5" name="Picture 2" descr="http://4.bp.blogspot.com/_snogRTbczSE/Swzf-x5KHiI/AAAAAAAAI8U/ha4siRYuk1Q/s1600/2004+5+series.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4238624"/>
            <a:ext cx="5852368" cy="26193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1000" y="1066800"/>
            <a:ext cx="3024226" cy="461665"/>
          </a:xfrm>
          <a:prstGeom prst="rect">
            <a:avLst/>
          </a:prstGeom>
          <a:noFill/>
          <a:ln>
            <a:solidFill>
              <a:schemeClr val="tx1"/>
            </a:solidFill>
          </a:ln>
        </p:spPr>
        <p:txBody>
          <a:bodyPr wrap="none" rtlCol="0">
            <a:spAutoFit/>
          </a:bodyPr>
          <a:lstStyle/>
          <a:p>
            <a:r>
              <a:rPr lang="en-US" sz="2400" b="1" dirty="0" smtClean="0"/>
              <a:t>Topology optimization</a:t>
            </a:r>
            <a:endParaRPr lang="en-US" sz="2400" b="1" dirty="0"/>
          </a:p>
        </p:txBody>
      </p:sp>
      <p:pic>
        <p:nvPicPr>
          <p:cNvPr id="2050"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000" y="1619249"/>
            <a:ext cx="3745800" cy="274613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lated imag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4284824"/>
            <a:ext cx="3200400" cy="1764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87634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Topology Optimization</a:t>
            </a:r>
            <a:endParaRPr lang="en-US" dirty="0"/>
          </a:p>
        </p:txBody>
      </p:sp>
      <p:sp>
        <p:nvSpPr>
          <p:cNvPr id="3" name="TextBox 2"/>
          <p:cNvSpPr txBox="1"/>
          <p:nvPr/>
        </p:nvSpPr>
        <p:spPr>
          <a:xfrm>
            <a:off x="888621" y="1447800"/>
            <a:ext cx="8026779" cy="838200"/>
          </a:xfrm>
          <a:prstGeom prst="rect">
            <a:avLst/>
          </a:prstGeom>
          <a:noFill/>
        </p:spPr>
        <p:txBody>
          <a:bodyPr wrap="square" rtlCol="0">
            <a:spAutoFit/>
          </a:bodyPr>
          <a:lstStyle/>
          <a:p>
            <a:r>
              <a:rPr lang="en-US" sz="2400" dirty="0" smtClean="0"/>
              <a:t>The MBB beam problem: Find the optimal material distribution to minimize compliance, w/ constraint on total material.</a:t>
            </a:r>
            <a:endParaRPr lang="en-US" sz="2400" dirty="0"/>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639" t="47979" r="40087" b="35748"/>
          <a:stretch/>
        </p:blipFill>
        <p:spPr bwMode="auto">
          <a:xfrm>
            <a:off x="914400" y="2949362"/>
            <a:ext cx="6228531" cy="1317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914400" y="2495490"/>
            <a:ext cx="1910395" cy="400110"/>
          </a:xfrm>
          <a:prstGeom prst="rect">
            <a:avLst/>
          </a:prstGeom>
          <a:noFill/>
        </p:spPr>
        <p:txBody>
          <a:bodyPr wrap="none" rtlCol="0">
            <a:spAutoFit/>
          </a:bodyPr>
          <a:lstStyle/>
          <a:p>
            <a:r>
              <a:rPr lang="en-US" sz="2000" b="1" dirty="0" smtClean="0"/>
              <a:t>Update scheme:</a:t>
            </a:r>
            <a:endParaRPr lang="en-US" sz="2000" b="1" dirty="0"/>
          </a:p>
        </p:txBody>
      </p:sp>
      <p:pic>
        <p:nvPicPr>
          <p:cNvPr id="1433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3036" t="19738" r="55135" b="63779"/>
          <a:stretch/>
        </p:blipFill>
        <p:spPr bwMode="auto">
          <a:xfrm>
            <a:off x="1143000" y="4648200"/>
            <a:ext cx="1216800" cy="113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914400" y="4248090"/>
            <a:ext cx="973664" cy="400110"/>
          </a:xfrm>
          <a:prstGeom prst="rect">
            <a:avLst/>
          </a:prstGeom>
          <a:noFill/>
        </p:spPr>
        <p:txBody>
          <a:bodyPr wrap="none" rtlCol="0">
            <a:spAutoFit/>
          </a:bodyPr>
          <a:lstStyle/>
          <a:p>
            <a:r>
              <a:rPr lang="en-US" sz="2000" b="1" dirty="0" smtClean="0"/>
              <a:t>Where:</a:t>
            </a:r>
            <a:endParaRPr lang="en-US" sz="2000" b="1" dirty="0"/>
          </a:p>
        </p:txBody>
      </p:sp>
      <p:pic>
        <p:nvPicPr>
          <p:cNvPr id="2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3176" t="65555" r="34700" b="17962"/>
          <a:stretch/>
        </p:blipFill>
        <p:spPr bwMode="auto">
          <a:xfrm>
            <a:off x="2979000" y="4673268"/>
            <a:ext cx="3304478" cy="113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02583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Useful Topology Optimization codes</a:t>
            </a:r>
            <a:endParaRPr lang="en-US" dirty="0"/>
          </a:p>
        </p:txBody>
      </p:sp>
      <p:sp>
        <p:nvSpPr>
          <p:cNvPr id="3" name="Content Placeholder 2"/>
          <p:cNvSpPr>
            <a:spLocks noGrp="1"/>
          </p:cNvSpPr>
          <p:nvPr>
            <p:ph idx="1"/>
          </p:nvPr>
        </p:nvSpPr>
        <p:spPr>
          <a:xfrm>
            <a:off x="457200" y="1341437"/>
            <a:ext cx="8229600" cy="4906963"/>
          </a:xfrm>
        </p:spPr>
        <p:txBody>
          <a:bodyPr>
            <a:normAutofit fontScale="77500" lnSpcReduction="20000"/>
          </a:bodyPr>
          <a:lstStyle/>
          <a:p>
            <a:r>
              <a:rPr lang="en-US" dirty="0" err="1" smtClean="0"/>
              <a:t>TopOpt</a:t>
            </a:r>
            <a:r>
              <a:rPr lang="en-US" dirty="0" smtClean="0"/>
              <a:t> group at DTU has a line of software/app that you can use, including </a:t>
            </a:r>
            <a:r>
              <a:rPr lang="en-US" dirty="0"/>
              <a:t>MATLAB codes: http://</a:t>
            </a:r>
            <a:r>
              <a:rPr lang="en-US" dirty="0" smtClean="0"/>
              <a:t>www.topopt.dtu.dk</a:t>
            </a:r>
          </a:p>
          <a:p>
            <a:endParaRPr lang="en-US" dirty="0" smtClean="0"/>
          </a:p>
          <a:p>
            <a:r>
              <a:rPr lang="en-US" dirty="0" smtClean="0"/>
              <a:t>Note: For Windows version of the software (2D/3D), you might need to follow the instruction at </a:t>
            </a:r>
            <a:r>
              <a:rPr lang="en-US" dirty="0"/>
              <a:t>the bottom of http://www.topopt.dtu.dk/?</a:t>
            </a:r>
            <a:r>
              <a:rPr lang="en-US" dirty="0" smtClean="0"/>
              <a:t>q=node/903 and download “acml-6.1.0.33-ifort64.zip” from the link there.</a:t>
            </a:r>
          </a:p>
          <a:p>
            <a:endParaRPr lang="en-US" dirty="0" smtClean="0"/>
          </a:p>
          <a:p>
            <a:r>
              <a:rPr lang="en-US" dirty="0" smtClean="0"/>
              <a:t>Top3d by Liu and Tovar is an easy to use MATLAB code for 3D geometry: https</a:t>
            </a:r>
            <a:r>
              <a:rPr lang="en-US" dirty="0"/>
              <a:t>://top3dapp.com</a:t>
            </a:r>
            <a:r>
              <a:rPr lang="en-US" dirty="0" smtClean="0"/>
              <a:t>/</a:t>
            </a:r>
          </a:p>
          <a:p>
            <a:endParaRPr lang="en-US" dirty="0"/>
          </a:p>
          <a:p>
            <a:r>
              <a:rPr lang="en-US" dirty="0" smtClean="0"/>
              <a:t>Note that all above are for compliance minimization and elastic material only!</a:t>
            </a:r>
          </a:p>
          <a:p>
            <a:endParaRPr lang="en-US" dirty="0" smtClean="0"/>
          </a:p>
          <a:p>
            <a:endParaRPr lang="en-US" dirty="0" smtClean="0"/>
          </a:p>
          <a:p>
            <a:endParaRPr lang="en-US" dirty="0"/>
          </a:p>
        </p:txBody>
      </p:sp>
    </p:spTree>
    <p:extLst>
      <p:ext uri="{BB962C8B-B14F-4D97-AF65-F5344CB8AC3E}">
        <p14:creationId xmlns:p14="http://schemas.microsoft.com/office/powerpoint/2010/main" val="36269249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Computational Material Design</a:t>
            </a:r>
            <a:endParaRPr lang="en-US" dirty="0"/>
          </a:p>
        </p:txBody>
      </p:sp>
      <p:sp>
        <p:nvSpPr>
          <p:cNvPr id="3" name="Content Placeholder 2"/>
          <p:cNvSpPr>
            <a:spLocks noGrp="1"/>
          </p:cNvSpPr>
          <p:nvPr>
            <p:ph idx="1"/>
          </p:nvPr>
        </p:nvSpPr>
        <p:spPr>
          <a:xfrm>
            <a:off x="0" y="1219200"/>
            <a:ext cx="9144000" cy="4525963"/>
          </a:xfrm>
        </p:spPr>
        <p:txBody>
          <a:bodyPr/>
          <a:lstStyle/>
          <a:p>
            <a:pPr marL="0" indent="0">
              <a:buNone/>
            </a:pPr>
            <a:r>
              <a:rPr lang="en-US" dirty="0" smtClean="0"/>
              <a:t>Topology optimization </a:t>
            </a:r>
            <a:r>
              <a:rPr lang="en-US" dirty="0" smtClean="0"/>
              <a:t>-&gt; Microstructure Design</a:t>
            </a:r>
            <a:endParaRPr lang="en-US" dirty="0" smtClean="0"/>
          </a:p>
          <a:p>
            <a:pPr marL="0" indent="0">
              <a:buNone/>
            </a:pPr>
            <a:r>
              <a:rPr lang="en-US" dirty="0" smtClean="0"/>
              <a:t>Example: Passive radiative cooling without external energy</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2362200"/>
            <a:ext cx="4636800" cy="4408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200" y="2895600"/>
            <a:ext cx="3592799" cy="2308324"/>
          </a:xfrm>
          <a:prstGeom prst="rect">
            <a:avLst/>
          </a:prstGeom>
          <a:noFill/>
        </p:spPr>
        <p:txBody>
          <a:bodyPr wrap="square" rtlCol="0">
            <a:spAutoFit/>
          </a:bodyPr>
          <a:lstStyle/>
          <a:p>
            <a:r>
              <a:rPr lang="en-US" sz="2400" dirty="0" smtClean="0"/>
              <a:t>Design a microstructure as a </a:t>
            </a:r>
            <a:r>
              <a:rPr lang="en-US" sz="2400" b="1" dirty="0" smtClean="0"/>
              <a:t>broadband mirror </a:t>
            </a:r>
            <a:r>
              <a:rPr lang="en-US" sz="2400" dirty="0" smtClean="0"/>
              <a:t>for solar light and a strong </a:t>
            </a:r>
            <a:r>
              <a:rPr lang="en-US" sz="2400" b="1" dirty="0" smtClean="0"/>
              <a:t>thermal emitter </a:t>
            </a:r>
            <a:r>
              <a:rPr lang="en-US" sz="2400" dirty="0" smtClean="0"/>
              <a:t>in the atmospheric transparency window</a:t>
            </a:r>
          </a:p>
        </p:txBody>
      </p:sp>
    </p:spTree>
    <p:extLst>
      <p:ext uri="{BB962C8B-B14F-4D97-AF65-F5344CB8AC3E}">
        <p14:creationId xmlns:p14="http://schemas.microsoft.com/office/powerpoint/2010/main" val="37466907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Computational Material Design</a:t>
            </a:r>
            <a:endParaRPr lang="en-US" dirty="0"/>
          </a:p>
        </p:txBody>
      </p:sp>
      <p:sp>
        <p:nvSpPr>
          <p:cNvPr id="3" name="Content Placeholder 2"/>
          <p:cNvSpPr>
            <a:spLocks noGrp="1"/>
          </p:cNvSpPr>
          <p:nvPr>
            <p:ph idx="1"/>
          </p:nvPr>
        </p:nvSpPr>
        <p:spPr>
          <a:xfrm>
            <a:off x="381000" y="1265237"/>
            <a:ext cx="8915400" cy="4525963"/>
          </a:xfrm>
        </p:spPr>
        <p:txBody>
          <a:bodyPr/>
          <a:lstStyle/>
          <a:p>
            <a:pPr marL="0" indent="0">
              <a:buNone/>
            </a:pPr>
            <a:r>
              <a:rPr lang="en-US" dirty="0" smtClean="0"/>
              <a:t>Passive radiative cooling without external energy</a:t>
            </a:r>
          </a:p>
          <a:p>
            <a:pPr marL="0" indent="0">
              <a:buNone/>
            </a:pP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9067" y="2016600"/>
            <a:ext cx="4748733"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356" y="2133600"/>
            <a:ext cx="3931444"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838200" y="5858470"/>
            <a:ext cx="7696200" cy="923330"/>
          </a:xfrm>
          <a:prstGeom prst="rect">
            <a:avLst/>
          </a:prstGeom>
        </p:spPr>
        <p:txBody>
          <a:bodyPr wrap="square">
            <a:spAutoFit/>
          </a:bodyPr>
          <a:lstStyle/>
          <a:p>
            <a:r>
              <a:rPr lang="en-US" dirty="0" err="1"/>
              <a:t>Aaswath</a:t>
            </a:r>
            <a:r>
              <a:rPr lang="en-US" dirty="0"/>
              <a:t> P Raman, Marc </a:t>
            </a:r>
            <a:r>
              <a:rPr lang="en-US" dirty="0" err="1"/>
              <a:t>Abou</a:t>
            </a:r>
            <a:r>
              <a:rPr lang="en-US" dirty="0"/>
              <a:t> </a:t>
            </a:r>
            <a:r>
              <a:rPr lang="en-US" dirty="0" err="1"/>
              <a:t>Anoma</a:t>
            </a:r>
            <a:r>
              <a:rPr lang="en-US" dirty="0"/>
              <a:t>, </a:t>
            </a:r>
            <a:r>
              <a:rPr lang="en-US" dirty="0" err="1"/>
              <a:t>Linxiao</a:t>
            </a:r>
            <a:r>
              <a:rPr lang="en-US" dirty="0"/>
              <a:t> Zhu, Eden </a:t>
            </a:r>
            <a:r>
              <a:rPr lang="en-US" dirty="0" err="1"/>
              <a:t>Rephaeli</a:t>
            </a:r>
            <a:r>
              <a:rPr lang="en-US" dirty="0"/>
              <a:t>, and </a:t>
            </a:r>
            <a:r>
              <a:rPr lang="en-US" dirty="0" err="1"/>
              <a:t>Shanhui</a:t>
            </a:r>
            <a:r>
              <a:rPr lang="en-US" dirty="0"/>
              <a:t> Fan. Passive </a:t>
            </a:r>
            <a:r>
              <a:rPr lang="en-US" dirty="0" smtClean="0"/>
              <a:t>radiative cooling </a:t>
            </a:r>
            <a:r>
              <a:rPr lang="en-US" dirty="0"/>
              <a:t>below ambient air temperature under direct sunlight. </a:t>
            </a:r>
            <a:r>
              <a:rPr lang="en-US" i="1" dirty="0"/>
              <a:t>Nature</a:t>
            </a:r>
            <a:r>
              <a:rPr lang="en-US" dirty="0"/>
              <a:t>, 515(7528):540–544, 2014.</a:t>
            </a:r>
          </a:p>
        </p:txBody>
      </p:sp>
    </p:spTree>
    <p:extLst>
      <p:ext uri="{BB962C8B-B14F-4D97-AF65-F5344CB8AC3E}">
        <p14:creationId xmlns:p14="http://schemas.microsoft.com/office/powerpoint/2010/main" val="36275403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Computational Material Design</a:t>
            </a:r>
            <a:endParaRPr lang="en-US" dirty="0"/>
          </a:p>
        </p:txBody>
      </p:sp>
      <p:sp>
        <p:nvSpPr>
          <p:cNvPr id="3" name="Content Placeholder 2"/>
          <p:cNvSpPr>
            <a:spLocks noGrp="1"/>
          </p:cNvSpPr>
          <p:nvPr>
            <p:ph idx="1"/>
          </p:nvPr>
        </p:nvSpPr>
        <p:spPr>
          <a:xfrm>
            <a:off x="381000" y="503237"/>
            <a:ext cx="8915400" cy="4525963"/>
          </a:xfrm>
        </p:spPr>
        <p:txBody>
          <a:bodyPr/>
          <a:lstStyle/>
          <a:p>
            <a:pPr marL="0" indent="0">
              <a:buNone/>
            </a:pPr>
            <a:r>
              <a:rPr lang="en-US" dirty="0" smtClean="0"/>
              <a:t>Optimal </a:t>
            </a:r>
            <a:r>
              <a:rPr lang="en-US" dirty="0" smtClean="0"/>
              <a:t>nanostructure </a:t>
            </a:r>
            <a:r>
              <a:rPr lang="en-US" dirty="0" smtClean="0"/>
              <a:t>design</a:t>
            </a:r>
          </a:p>
          <a:p>
            <a:pPr marL="0" indent="0">
              <a:buNone/>
            </a:pPr>
            <a:endParaRPr lang="en-US" dirty="0"/>
          </a:p>
        </p:txBody>
      </p:sp>
      <p:sp>
        <p:nvSpPr>
          <p:cNvPr id="10" name="TextBox 9"/>
          <p:cNvSpPr txBox="1"/>
          <p:nvPr/>
        </p:nvSpPr>
        <p:spPr>
          <a:xfrm>
            <a:off x="533400" y="6381690"/>
            <a:ext cx="8686800" cy="400110"/>
          </a:xfrm>
          <a:prstGeom prst="rect">
            <a:avLst/>
          </a:prstGeom>
          <a:noFill/>
        </p:spPr>
        <p:txBody>
          <a:bodyPr wrap="square" rtlCol="0">
            <a:spAutoFit/>
          </a:bodyPr>
          <a:lstStyle/>
          <a:p>
            <a:r>
              <a:rPr lang="en-US" sz="2000" dirty="0" smtClean="0"/>
              <a:t>Optimized </a:t>
            </a:r>
            <a:r>
              <a:rPr lang="en-US" sz="2000" dirty="0"/>
              <a:t>periodic nanostructure for light trapping in a thin-film solar cell</a:t>
            </a:r>
            <a:endParaRPr lang="en-US" sz="2000"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297" t="16588" r="33578" b="8661"/>
          <a:stretch/>
        </p:blipFill>
        <p:spPr bwMode="auto">
          <a:xfrm>
            <a:off x="381000" y="1050168"/>
            <a:ext cx="5334000" cy="5302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791200" y="5334000"/>
            <a:ext cx="3124201" cy="830997"/>
          </a:xfrm>
          <a:prstGeom prst="rect">
            <a:avLst/>
          </a:prstGeom>
          <a:noFill/>
        </p:spPr>
        <p:txBody>
          <a:bodyPr wrap="square" rtlCol="0">
            <a:spAutoFit/>
          </a:bodyPr>
          <a:lstStyle/>
          <a:p>
            <a:r>
              <a:rPr lang="en-US" sz="1600" dirty="0" smtClean="0"/>
              <a:t>Wang et al</a:t>
            </a:r>
            <a:r>
              <a:rPr lang="en-US" sz="1600" dirty="0"/>
              <a:t>. </a:t>
            </a:r>
            <a:r>
              <a:rPr lang="en-US" sz="1600" dirty="0" smtClean="0"/>
              <a:t>“Highly </a:t>
            </a:r>
            <a:r>
              <a:rPr lang="en-US" sz="1600" dirty="0"/>
              <a:t>Efficient Light-Trapping Structure Design Inspired By Natural </a:t>
            </a:r>
            <a:r>
              <a:rPr lang="en-US" sz="1600" dirty="0" smtClean="0"/>
              <a:t>Evolution”, Nature, 2013</a:t>
            </a:r>
            <a:endParaRPr lang="en-US" sz="1600" dirty="0"/>
          </a:p>
        </p:txBody>
      </p:sp>
    </p:spTree>
    <p:extLst>
      <p:ext uri="{BB962C8B-B14F-4D97-AF65-F5344CB8AC3E}">
        <p14:creationId xmlns:p14="http://schemas.microsoft.com/office/powerpoint/2010/main" val="5482073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Computational Material Design</a:t>
            </a:r>
            <a:endParaRPr lang="en-US" dirty="0"/>
          </a:p>
        </p:txBody>
      </p:sp>
      <p:sp>
        <p:nvSpPr>
          <p:cNvPr id="3" name="Content Placeholder 2"/>
          <p:cNvSpPr>
            <a:spLocks noGrp="1"/>
          </p:cNvSpPr>
          <p:nvPr>
            <p:ph idx="1"/>
          </p:nvPr>
        </p:nvSpPr>
        <p:spPr>
          <a:xfrm>
            <a:off x="381000" y="1265237"/>
            <a:ext cx="8915400" cy="4525963"/>
          </a:xfrm>
        </p:spPr>
        <p:txBody>
          <a:bodyPr/>
          <a:lstStyle/>
          <a:p>
            <a:pPr marL="0" indent="0">
              <a:buNone/>
            </a:pPr>
            <a:r>
              <a:rPr lang="en-US" dirty="0" smtClean="0"/>
              <a:t>Optimal polymer nanocomposite design</a:t>
            </a:r>
          </a:p>
          <a:p>
            <a:pPr marL="0" indent="0">
              <a:buNone/>
            </a:pPr>
            <a:endParaRPr lang="en-US" dirty="0"/>
          </a:p>
        </p:txBody>
      </p:sp>
      <p:sp>
        <p:nvSpPr>
          <p:cNvPr id="10" name="TextBox 9"/>
          <p:cNvSpPr txBox="1"/>
          <p:nvPr/>
        </p:nvSpPr>
        <p:spPr>
          <a:xfrm>
            <a:off x="457200" y="6320135"/>
            <a:ext cx="6112200" cy="461665"/>
          </a:xfrm>
          <a:prstGeom prst="rect">
            <a:avLst/>
          </a:prstGeom>
          <a:noFill/>
        </p:spPr>
        <p:txBody>
          <a:bodyPr wrap="square" rtlCol="0">
            <a:spAutoFit/>
          </a:bodyPr>
          <a:lstStyle/>
          <a:p>
            <a:r>
              <a:rPr lang="en-US" sz="2400" dirty="0" smtClean="0"/>
              <a:t>Optimization through response surface method</a:t>
            </a:r>
            <a:endParaRPr lang="en-US" sz="2400" dirty="0"/>
          </a:p>
        </p:txBody>
      </p:sp>
      <p:pic>
        <p:nvPicPr>
          <p:cNvPr id="4101"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11716" t="34961" r="44890" b="16115"/>
          <a:stretch/>
        </p:blipFill>
        <p:spPr bwMode="auto">
          <a:xfrm>
            <a:off x="457200" y="1828800"/>
            <a:ext cx="608292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14142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Computational Material Design</a:t>
            </a:r>
            <a:endParaRPr lang="en-US" dirty="0"/>
          </a:p>
        </p:txBody>
      </p:sp>
      <p:sp>
        <p:nvSpPr>
          <p:cNvPr id="3" name="Content Placeholder 2"/>
          <p:cNvSpPr>
            <a:spLocks noGrp="1"/>
          </p:cNvSpPr>
          <p:nvPr>
            <p:ph idx="1"/>
          </p:nvPr>
        </p:nvSpPr>
        <p:spPr>
          <a:xfrm>
            <a:off x="381000" y="1265237"/>
            <a:ext cx="8915400" cy="4525963"/>
          </a:xfrm>
        </p:spPr>
        <p:txBody>
          <a:bodyPr/>
          <a:lstStyle/>
          <a:p>
            <a:pPr marL="0" indent="0">
              <a:buNone/>
            </a:pPr>
            <a:r>
              <a:rPr lang="en-US" dirty="0" smtClean="0"/>
              <a:t>Metallic alloy microstructure design</a:t>
            </a:r>
          </a:p>
          <a:p>
            <a:pPr marL="0" indent="0">
              <a:buNone/>
            </a:pPr>
            <a:r>
              <a:rPr lang="en-US" dirty="0"/>
              <a:t>	</a:t>
            </a:r>
            <a:r>
              <a:rPr lang="en-US" dirty="0" smtClean="0"/>
              <a:t>		</a:t>
            </a:r>
          </a:p>
          <a:p>
            <a:pPr marL="0" indent="0">
              <a:buNone/>
            </a:pPr>
            <a:endParaRPr lang="en-US" b="1" dirty="0"/>
          </a:p>
          <a:p>
            <a:pPr marL="0" indent="0">
              <a:buNone/>
            </a:pPr>
            <a:r>
              <a:rPr lang="en-US" b="1" dirty="0" smtClean="0"/>
              <a:t>			What design representation?</a:t>
            </a:r>
          </a:p>
          <a:p>
            <a:pPr marL="0" indent="0">
              <a:buNone/>
            </a:pPr>
            <a:endParaRPr lang="en-US" dirty="0"/>
          </a:p>
        </p:txBody>
      </p:sp>
      <p:sp>
        <p:nvSpPr>
          <p:cNvPr id="10" name="TextBox 9"/>
          <p:cNvSpPr txBox="1"/>
          <p:nvPr/>
        </p:nvSpPr>
        <p:spPr>
          <a:xfrm>
            <a:off x="417000" y="6048600"/>
            <a:ext cx="3240600" cy="830997"/>
          </a:xfrm>
          <a:prstGeom prst="rect">
            <a:avLst/>
          </a:prstGeom>
          <a:noFill/>
        </p:spPr>
        <p:txBody>
          <a:bodyPr wrap="square" rtlCol="0">
            <a:spAutoFit/>
          </a:bodyPr>
          <a:lstStyle/>
          <a:p>
            <a:r>
              <a:rPr lang="en-US" sz="2400" dirty="0" smtClean="0"/>
              <a:t>Alloy microstructure through laser sintering</a:t>
            </a:r>
            <a:endParaRPr lang="en-US" sz="2400" dirty="0"/>
          </a:p>
        </p:txBody>
      </p:sp>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52600"/>
            <a:ext cx="2286000" cy="4386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Arrow Connector 7"/>
          <p:cNvCxnSpPr/>
          <p:nvPr/>
        </p:nvCxnSpPr>
        <p:spPr>
          <a:xfrm>
            <a:off x="2699100" y="4090710"/>
            <a:ext cx="1981200" cy="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757294" y="3581400"/>
            <a:ext cx="1836012" cy="400110"/>
          </a:xfrm>
          <a:prstGeom prst="rect">
            <a:avLst/>
          </a:prstGeom>
          <a:noFill/>
        </p:spPr>
        <p:txBody>
          <a:bodyPr wrap="square" rtlCol="0">
            <a:spAutoFit/>
          </a:bodyPr>
          <a:lstStyle/>
          <a:p>
            <a:pPr algn="ctr"/>
            <a:r>
              <a:rPr lang="en-US" sz="2000" dirty="0" smtClean="0"/>
              <a:t>Encoding</a:t>
            </a:r>
            <a:endParaRPr lang="en-US" sz="2000" dirty="0"/>
          </a:p>
        </p:txBody>
      </p:sp>
      <p:sp>
        <p:nvSpPr>
          <p:cNvPr id="11" name="TextBox 10"/>
          <p:cNvSpPr txBox="1"/>
          <p:nvPr/>
        </p:nvSpPr>
        <p:spPr>
          <a:xfrm>
            <a:off x="2790588" y="4188510"/>
            <a:ext cx="1836012" cy="400110"/>
          </a:xfrm>
          <a:prstGeom prst="rect">
            <a:avLst/>
          </a:prstGeom>
          <a:noFill/>
        </p:spPr>
        <p:txBody>
          <a:bodyPr wrap="square" rtlCol="0">
            <a:spAutoFit/>
          </a:bodyPr>
          <a:lstStyle/>
          <a:p>
            <a:pPr algn="ctr"/>
            <a:r>
              <a:rPr lang="en-US" sz="2000" dirty="0" smtClean="0"/>
              <a:t>Reconstruction</a:t>
            </a:r>
            <a:endParaRPr lang="en-US" sz="2000" dirty="0"/>
          </a:p>
        </p:txBody>
      </p:sp>
      <p:sp>
        <p:nvSpPr>
          <p:cNvPr id="12" name="Rectangle 11"/>
          <p:cNvSpPr/>
          <p:nvPr/>
        </p:nvSpPr>
        <p:spPr>
          <a:xfrm>
            <a:off x="4800600" y="3740908"/>
            <a:ext cx="1905000" cy="6996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Low Dimensional Feature Space</a:t>
            </a:r>
            <a:endParaRPr lang="en-US" dirty="0">
              <a:solidFill>
                <a:schemeClr val="tx1"/>
              </a:solidFill>
            </a:endParaRPr>
          </a:p>
        </p:txBody>
      </p:sp>
    </p:spTree>
    <p:extLst>
      <p:ext uri="{BB962C8B-B14F-4D97-AF65-F5344CB8AC3E}">
        <p14:creationId xmlns:p14="http://schemas.microsoft.com/office/powerpoint/2010/main" val="308576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Computational Material Design</a:t>
            </a:r>
            <a:endParaRPr lang="en-US" dirty="0"/>
          </a:p>
        </p:txBody>
      </p:sp>
      <p:sp>
        <p:nvSpPr>
          <p:cNvPr id="3" name="Content Placeholder 2"/>
          <p:cNvSpPr>
            <a:spLocks noGrp="1"/>
          </p:cNvSpPr>
          <p:nvPr>
            <p:ph idx="1"/>
          </p:nvPr>
        </p:nvSpPr>
        <p:spPr>
          <a:xfrm>
            <a:off x="228600" y="533400"/>
            <a:ext cx="9144000" cy="4525963"/>
          </a:xfrm>
        </p:spPr>
        <p:txBody>
          <a:bodyPr/>
          <a:lstStyle/>
          <a:p>
            <a:pPr marL="0" indent="0">
              <a:buNone/>
            </a:pPr>
            <a:r>
              <a:rPr lang="en-US" dirty="0" smtClean="0"/>
              <a:t>What are the variables in material design?</a:t>
            </a:r>
            <a:endParaRPr lang="en-US" dirty="0" smtClean="0"/>
          </a:p>
          <a:p>
            <a:pPr marL="0" indent="0">
              <a:buNone/>
            </a:pPr>
            <a:endParaRPr lang="en-US" dirty="0"/>
          </a:p>
        </p:txBody>
      </p:sp>
      <p:sp>
        <p:nvSpPr>
          <p:cNvPr id="13" name="TextBox 12"/>
          <p:cNvSpPr txBox="1"/>
          <p:nvPr/>
        </p:nvSpPr>
        <p:spPr>
          <a:xfrm>
            <a:off x="76200" y="4495800"/>
            <a:ext cx="8763000" cy="830997"/>
          </a:xfrm>
          <a:prstGeom prst="rect">
            <a:avLst/>
          </a:prstGeom>
          <a:noFill/>
        </p:spPr>
        <p:txBody>
          <a:bodyPr wrap="square" rtlCol="0">
            <a:spAutoFit/>
          </a:bodyPr>
          <a:lstStyle/>
          <a:p>
            <a:r>
              <a:rPr lang="en-US" sz="2400" dirty="0" smtClean="0"/>
              <a:t>Traditional statistical method works when the material can be assumed to be Markovian</a:t>
            </a:r>
            <a:endParaRPr lang="en-US" sz="2400" dirty="0"/>
          </a:p>
        </p:txBody>
      </p:sp>
      <p:sp>
        <p:nvSpPr>
          <p:cNvPr id="6" name="AutoShape 2" descr="Displaying Rec1.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Displaying Rec1.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142564" y="5638800"/>
            <a:ext cx="5420035" cy="523220"/>
          </a:xfrm>
          <a:prstGeom prst="rect">
            <a:avLst/>
          </a:prstGeom>
        </p:spPr>
        <p:txBody>
          <a:bodyPr wrap="square">
            <a:spAutoFit/>
          </a:bodyPr>
          <a:lstStyle/>
          <a:p>
            <a:r>
              <a:rPr lang="en-US" sz="1400" dirty="0" err="1" smtClean="0">
                <a:effectLst/>
              </a:rPr>
              <a:t>Bostanabad</a:t>
            </a:r>
            <a:r>
              <a:rPr lang="en-US" sz="1400" dirty="0" smtClean="0">
                <a:effectLst/>
              </a:rPr>
              <a:t> </a:t>
            </a:r>
            <a:r>
              <a:rPr lang="en-US" sz="1400" dirty="0" smtClean="0"/>
              <a:t>et al.</a:t>
            </a:r>
            <a:r>
              <a:rPr lang="en-US" sz="1400" dirty="0" smtClean="0">
                <a:effectLst/>
              </a:rPr>
              <a:t>, Stochastic microstructure characterization and reconstruction via supervised learning, </a:t>
            </a:r>
            <a:r>
              <a:rPr lang="en-US" sz="1400" dirty="0" err="1" smtClean="0">
                <a:effectLst/>
              </a:rPr>
              <a:t>Acta</a:t>
            </a:r>
            <a:r>
              <a:rPr lang="en-US" sz="1400" dirty="0" smtClean="0">
                <a:effectLst/>
              </a:rPr>
              <a:t> </a:t>
            </a:r>
            <a:r>
              <a:rPr lang="en-US" sz="1400" dirty="0" err="1" smtClean="0">
                <a:effectLst/>
              </a:rPr>
              <a:t>Materialia</a:t>
            </a:r>
            <a:r>
              <a:rPr lang="en-US" sz="1400" dirty="0" smtClean="0">
                <a:effectLst/>
              </a:rPr>
              <a:t> (2016)</a:t>
            </a:r>
            <a:endParaRPr lang="en-US" sz="1400" dirty="0"/>
          </a:p>
        </p:txBody>
      </p:sp>
      <p:sp>
        <p:nvSpPr>
          <p:cNvPr id="4" name="AutoShape 2" descr="https://www.sharelatex.com/project/574dcebfc4a4564227a5e2da/file/574dcec0c4a4564227a5e2e6"/>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4" descr="https://www.sharelatex.com/project/574dcebfc4a4564227a5e2da/file/574dcec0c4a4564227a5e2e6"/>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8"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25153" t="17323" r="1514" b="35014"/>
          <a:stretch/>
        </p:blipFill>
        <p:spPr bwMode="auto">
          <a:xfrm>
            <a:off x="304800" y="1150800"/>
            <a:ext cx="7543800" cy="326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152400" y="6172200"/>
            <a:ext cx="7315200" cy="523220"/>
          </a:xfrm>
          <a:prstGeom prst="rect">
            <a:avLst/>
          </a:prstGeom>
        </p:spPr>
        <p:txBody>
          <a:bodyPr wrap="square">
            <a:spAutoFit/>
          </a:bodyPr>
          <a:lstStyle/>
          <a:p>
            <a:r>
              <a:rPr lang="en-US" sz="1400" dirty="0" err="1" smtClean="0"/>
              <a:t>Cang</a:t>
            </a:r>
            <a:r>
              <a:rPr lang="en-US" sz="1400" dirty="0" smtClean="0"/>
              <a:t> </a:t>
            </a:r>
            <a:r>
              <a:rPr lang="en-US" sz="1400" dirty="0" smtClean="0"/>
              <a:t>et </a:t>
            </a:r>
            <a:r>
              <a:rPr lang="en-US" sz="1400" dirty="0" smtClean="0"/>
              <a:t>al.</a:t>
            </a:r>
            <a:r>
              <a:rPr lang="en-US" sz="1400" dirty="0" smtClean="0">
                <a:effectLst/>
              </a:rPr>
              <a:t>, </a:t>
            </a:r>
            <a:r>
              <a:rPr lang="en-US" sz="1400" dirty="0"/>
              <a:t>Microstructure Representation </a:t>
            </a:r>
            <a:r>
              <a:rPr lang="en-US" sz="1400" dirty="0" smtClean="0"/>
              <a:t>and Reconstruction </a:t>
            </a:r>
            <a:r>
              <a:rPr lang="en-US" sz="1400" dirty="0"/>
              <a:t>of Heterogeneous Materials via</a:t>
            </a:r>
          </a:p>
          <a:p>
            <a:r>
              <a:rPr lang="en-US" sz="1400" dirty="0"/>
              <a:t>Deep Belief Network for Computational </a:t>
            </a:r>
            <a:r>
              <a:rPr lang="en-US" sz="1400" dirty="0" smtClean="0"/>
              <a:t>Material Design</a:t>
            </a:r>
            <a:r>
              <a:rPr lang="en-US" sz="1400" dirty="0" smtClean="0">
                <a:effectLst/>
              </a:rPr>
              <a:t>, Journal of Mechanical Design </a:t>
            </a:r>
            <a:r>
              <a:rPr lang="en-US" sz="1400" dirty="0" smtClean="0">
                <a:effectLst/>
              </a:rPr>
              <a:t>(</a:t>
            </a:r>
            <a:r>
              <a:rPr lang="en-US" sz="1400" dirty="0" smtClean="0">
                <a:effectLst/>
              </a:rPr>
              <a:t>2017)</a:t>
            </a:r>
            <a:endParaRPr lang="en-US" sz="1400" dirty="0"/>
          </a:p>
        </p:txBody>
      </p:sp>
    </p:spTree>
    <p:extLst>
      <p:ext uri="{BB962C8B-B14F-4D97-AF65-F5344CB8AC3E}">
        <p14:creationId xmlns:p14="http://schemas.microsoft.com/office/powerpoint/2010/main" val="29406680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Computational Material Design</a:t>
            </a:r>
            <a:endParaRPr lang="en-US" dirty="0"/>
          </a:p>
        </p:txBody>
      </p:sp>
      <p:sp>
        <p:nvSpPr>
          <p:cNvPr id="3" name="Content Placeholder 2"/>
          <p:cNvSpPr>
            <a:spLocks noGrp="1"/>
          </p:cNvSpPr>
          <p:nvPr>
            <p:ph idx="1"/>
          </p:nvPr>
        </p:nvSpPr>
        <p:spPr>
          <a:xfrm>
            <a:off x="228600" y="1265237"/>
            <a:ext cx="9448800" cy="4525963"/>
          </a:xfrm>
        </p:spPr>
        <p:txBody>
          <a:bodyPr/>
          <a:lstStyle/>
          <a:p>
            <a:pPr marL="0" indent="0">
              <a:buNone/>
            </a:pPr>
            <a:r>
              <a:rPr lang="en-US" b="1" dirty="0" smtClean="0"/>
              <a:t>Solution: Unsupervised learning (feature extraction)</a:t>
            </a:r>
          </a:p>
          <a:p>
            <a:pPr marL="0" indent="0">
              <a:buNone/>
            </a:pPr>
            <a:endParaRPr lang="en-US" dirty="0"/>
          </a:p>
        </p:txBody>
      </p:sp>
      <p:pic>
        <p:nvPicPr>
          <p:cNvPr id="1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959" y="2029158"/>
            <a:ext cx="2938463" cy="3959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5000" y="2122823"/>
            <a:ext cx="2919600" cy="3896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8602" y="3622493"/>
            <a:ext cx="2813798"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6293549" y="2057400"/>
            <a:ext cx="2545651" cy="1477328"/>
          </a:xfrm>
          <a:prstGeom prst="rect">
            <a:avLst/>
          </a:prstGeom>
          <a:noFill/>
        </p:spPr>
        <p:txBody>
          <a:bodyPr wrap="square" rtlCol="0">
            <a:spAutoFit/>
          </a:bodyPr>
          <a:lstStyle/>
          <a:p>
            <a:r>
              <a:rPr lang="en-US" dirty="0" smtClean="0"/>
              <a:t>Use </a:t>
            </a:r>
            <a:r>
              <a:rPr lang="en-US" b="1" dirty="0" smtClean="0"/>
              <a:t>Convolutional Restricted Boltzmann Machine</a:t>
            </a:r>
            <a:r>
              <a:rPr lang="en-US" dirty="0" smtClean="0"/>
              <a:t> (or </a:t>
            </a:r>
            <a:r>
              <a:rPr lang="en-US" dirty="0" err="1" smtClean="0"/>
              <a:t>autoencodings</a:t>
            </a:r>
            <a:r>
              <a:rPr lang="en-US" dirty="0" smtClean="0"/>
              <a:t>) to extract the features</a:t>
            </a:r>
            <a:endParaRPr lang="en-US" dirty="0"/>
          </a:p>
        </p:txBody>
      </p:sp>
      <p:sp>
        <p:nvSpPr>
          <p:cNvPr id="18" name="TextBox 17"/>
          <p:cNvSpPr txBox="1"/>
          <p:nvPr/>
        </p:nvSpPr>
        <p:spPr>
          <a:xfrm>
            <a:off x="1752600" y="6107668"/>
            <a:ext cx="3241644" cy="369332"/>
          </a:xfrm>
          <a:prstGeom prst="rect">
            <a:avLst/>
          </a:prstGeom>
          <a:noFill/>
        </p:spPr>
        <p:txBody>
          <a:bodyPr wrap="square" rtlCol="0">
            <a:spAutoFit/>
          </a:bodyPr>
          <a:lstStyle/>
          <a:p>
            <a:r>
              <a:rPr lang="en-US" dirty="0" smtClean="0"/>
              <a:t>Lee and Ng (2011)</a:t>
            </a:r>
            <a:endParaRPr lang="en-US" dirty="0"/>
          </a:p>
        </p:txBody>
      </p:sp>
      <p:sp>
        <p:nvSpPr>
          <p:cNvPr id="19" name="TextBox 18"/>
          <p:cNvSpPr txBox="1"/>
          <p:nvPr/>
        </p:nvSpPr>
        <p:spPr>
          <a:xfrm>
            <a:off x="6457998" y="5435015"/>
            <a:ext cx="2305976" cy="369332"/>
          </a:xfrm>
          <a:prstGeom prst="rect">
            <a:avLst/>
          </a:prstGeom>
          <a:noFill/>
        </p:spPr>
        <p:txBody>
          <a:bodyPr wrap="square" rtlCol="0">
            <a:spAutoFit/>
          </a:bodyPr>
          <a:lstStyle/>
          <a:p>
            <a:r>
              <a:rPr lang="en-US" dirty="0" smtClean="0"/>
              <a:t>CRBM structure</a:t>
            </a:r>
            <a:endParaRPr lang="en-US" dirty="0"/>
          </a:p>
        </p:txBody>
      </p:sp>
      <p:sp>
        <p:nvSpPr>
          <p:cNvPr id="20" name="Rectangle 19"/>
          <p:cNvSpPr/>
          <p:nvPr/>
        </p:nvSpPr>
        <p:spPr>
          <a:xfrm>
            <a:off x="0" y="2362200"/>
            <a:ext cx="1066800" cy="699604"/>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tx1"/>
                </a:solidFill>
              </a:rPr>
              <a:t>Local features</a:t>
            </a:r>
            <a:endParaRPr lang="en-US" b="1" dirty="0">
              <a:solidFill>
                <a:schemeClr val="tx1"/>
              </a:solidFill>
            </a:endParaRPr>
          </a:p>
        </p:txBody>
      </p:sp>
      <p:sp>
        <p:nvSpPr>
          <p:cNvPr id="21" name="Rectangle 20"/>
          <p:cNvSpPr/>
          <p:nvPr/>
        </p:nvSpPr>
        <p:spPr>
          <a:xfrm>
            <a:off x="0" y="4136400"/>
            <a:ext cx="1066800" cy="699604"/>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chemeClr val="tx1"/>
                </a:solidFill>
              </a:rPr>
              <a:t>Global features</a:t>
            </a:r>
            <a:endParaRPr lang="en-US" b="1" dirty="0">
              <a:solidFill>
                <a:schemeClr val="tx1"/>
              </a:solidFill>
            </a:endParaRPr>
          </a:p>
        </p:txBody>
      </p:sp>
    </p:spTree>
    <p:extLst>
      <p:ext uri="{BB962C8B-B14F-4D97-AF65-F5344CB8AC3E}">
        <p14:creationId xmlns:p14="http://schemas.microsoft.com/office/powerpoint/2010/main" val="26414652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7886"/>
            <a:ext cx="8229600" cy="1143000"/>
          </a:xfrm>
        </p:spPr>
        <p:txBody>
          <a:bodyPr/>
          <a:lstStyle/>
          <a:p>
            <a:r>
              <a:rPr lang="en-US" dirty="0" smtClean="0"/>
              <a:t>Computational Material Design</a:t>
            </a:r>
            <a:endParaRPr lang="en-US" dirty="0"/>
          </a:p>
        </p:txBody>
      </p:sp>
      <p:sp>
        <p:nvSpPr>
          <p:cNvPr id="3" name="Content Placeholder 2"/>
          <p:cNvSpPr>
            <a:spLocks noGrp="1"/>
          </p:cNvSpPr>
          <p:nvPr>
            <p:ph idx="1"/>
          </p:nvPr>
        </p:nvSpPr>
        <p:spPr>
          <a:xfrm>
            <a:off x="228600" y="642713"/>
            <a:ext cx="9144000" cy="4525963"/>
          </a:xfrm>
        </p:spPr>
        <p:txBody>
          <a:bodyPr/>
          <a:lstStyle/>
          <a:p>
            <a:pPr marL="0" indent="0">
              <a:buNone/>
            </a:pPr>
            <a:r>
              <a:rPr lang="en-US" b="1" dirty="0" smtClean="0"/>
              <a:t>Solution: Unsupervised learning (feature extraction)</a:t>
            </a:r>
          </a:p>
          <a:p>
            <a:pPr marL="0" indent="0">
              <a:buNone/>
            </a:pPr>
            <a:endParaRPr lang="en-US" dirty="0"/>
          </a:p>
        </p:txBody>
      </p:sp>
      <p:pic>
        <p:nvPicPr>
          <p:cNvPr id="1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55876"/>
            <a:ext cx="8858250" cy="5078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9"/>
          <p:cNvSpPr/>
          <p:nvPr/>
        </p:nvSpPr>
        <p:spPr>
          <a:xfrm>
            <a:off x="152400" y="6258580"/>
            <a:ext cx="7315200" cy="523220"/>
          </a:xfrm>
          <a:prstGeom prst="rect">
            <a:avLst/>
          </a:prstGeom>
        </p:spPr>
        <p:txBody>
          <a:bodyPr wrap="square">
            <a:spAutoFit/>
          </a:bodyPr>
          <a:lstStyle/>
          <a:p>
            <a:r>
              <a:rPr lang="en-US" sz="1400" dirty="0" err="1" smtClean="0"/>
              <a:t>Cang</a:t>
            </a:r>
            <a:r>
              <a:rPr lang="en-US" sz="1400" dirty="0" smtClean="0"/>
              <a:t> </a:t>
            </a:r>
            <a:r>
              <a:rPr lang="en-US" sz="1400" dirty="0" smtClean="0"/>
              <a:t>et </a:t>
            </a:r>
            <a:r>
              <a:rPr lang="en-US" sz="1400" dirty="0" smtClean="0"/>
              <a:t>al.</a:t>
            </a:r>
            <a:r>
              <a:rPr lang="en-US" sz="1400" dirty="0" smtClean="0">
                <a:effectLst/>
              </a:rPr>
              <a:t>, </a:t>
            </a:r>
            <a:r>
              <a:rPr lang="en-US" sz="1400" dirty="0"/>
              <a:t>Microstructure Representation </a:t>
            </a:r>
            <a:r>
              <a:rPr lang="en-US" sz="1400" dirty="0" smtClean="0"/>
              <a:t>and Reconstruction </a:t>
            </a:r>
            <a:r>
              <a:rPr lang="en-US" sz="1400" dirty="0"/>
              <a:t>of Heterogeneous Materials via</a:t>
            </a:r>
          </a:p>
          <a:p>
            <a:r>
              <a:rPr lang="en-US" sz="1400" dirty="0"/>
              <a:t>Deep Belief Network for Computational </a:t>
            </a:r>
            <a:r>
              <a:rPr lang="en-US" sz="1400" dirty="0" smtClean="0"/>
              <a:t>Material Design</a:t>
            </a:r>
            <a:r>
              <a:rPr lang="en-US" sz="1400" dirty="0" smtClean="0">
                <a:effectLst/>
              </a:rPr>
              <a:t>, Journal of Mechanical Design </a:t>
            </a:r>
            <a:r>
              <a:rPr lang="en-US" sz="1400" dirty="0" smtClean="0">
                <a:effectLst/>
              </a:rPr>
              <a:t>(</a:t>
            </a:r>
            <a:r>
              <a:rPr lang="en-US" sz="1400" dirty="0" smtClean="0">
                <a:effectLst/>
              </a:rPr>
              <a:t>2017)</a:t>
            </a:r>
            <a:endParaRPr lang="en-US" sz="1400" dirty="0"/>
          </a:p>
        </p:txBody>
      </p:sp>
    </p:spTree>
    <p:extLst>
      <p:ext uri="{BB962C8B-B14F-4D97-AF65-F5344CB8AC3E}">
        <p14:creationId xmlns:p14="http://schemas.microsoft.com/office/powerpoint/2010/main" val="1869038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3200" dirty="0" smtClean="0"/>
              <a:t>Design refinement requires more than intuition</a:t>
            </a:r>
            <a:endParaRPr lang="en-US" sz="3200" dirty="0"/>
          </a:p>
        </p:txBody>
      </p:sp>
      <p:sp>
        <p:nvSpPr>
          <p:cNvPr id="6" name="TextBox 5"/>
          <p:cNvSpPr txBox="1"/>
          <p:nvPr/>
        </p:nvSpPr>
        <p:spPr>
          <a:xfrm>
            <a:off x="381000" y="1066800"/>
            <a:ext cx="2471702" cy="461665"/>
          </a:xfrm>
          <a:prstGeom prst="rect">
            <a:avLst/>
          </a:prstGeom>
          <a:noFill/>
          <a:ln>
            <a:solidFill>
              <a:schemeClr val="tx1"/>
            </a:solidFill>
          </a:ln>
        </p:spPr>
        <p:txBody>
          <a:bodyPr wrap="none" rtlCol="0">
            <a:spAutoFit/>
          </a:bodyPr>
          <a:lstStyle/>
          <a:p>
            <a:r>
              <a:rPr lang="en-US" sz="2400" b="1" dirty="0" smtClean="0"/>
              <a:t>Parametric design</a:t>
            </a:r>
            <a:endParaRPr lang="en-US" sz="2400" b="1"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289" t="41050" r="15170" b="45302"/>
          <a:stretch/>
        </p:blipFill>
        <p:spPr bwMode="auto">
          <a:xfrm>
            <a:off x="409200" y="1600200"/>
            <a:ext cx="7668000" cy="9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02600" y="2362200"/>
            <a:ext cx="8125200" cy="707886"/>
          </a:xfrm>
          <a:prstGeom prst="rect">
            <a:avLst/>
          </a:prstGeom>
          <a:noFill/>
        </p:spPr>
        <p:txBody>
          <a:bodyPr wrap="square" rtlCol="0">
            <a:spAutoFit/>
          </a:bodyPr>
          <a:lstStyle/>
          <a:p>
            <a:r>
              <a:rPr lang="en-US" sz="2000" b="1" dirty="0" smtClean="0"/>
              <a:t>Optimized Airfoil Interior, </a:t>
            </a:r>
            <a:r>
              <a:rPr lang="en-US" sz="2000" dirty="0" smtClean="0"/>
              <a:t>Jacob </a:t>
            </a:r>
            <a:r>
              <a:rPr lang="en-US" sz="2000" dirty="0" err="1" smtClean="0"/>
              <a:t>Maneth</a:t>
            </a:r>
            <a:r>
              <a:rPr lang="en-US" sz="2000" dirty="0" smtClean="0"/>
              <a:t>, Bret Wainwright, Peter Harper, MAE598 Spring 2016</a:t>
            </a:r>
            <a:endParaRPr lang="en-US" sz="2000" b="1" dirty="0"/>
          </a:p>
        </p:txBody>
      </p:sp>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767" t="21313" r="17101" b="13070"/>
          <a:stretch/>
        </p:blipFill>
        <p:spPr bwMode="auto">
          <a:xfrm>
            <a:off x="402600" y="3056494"/>
            <a:ext cx="3483600" cy="2815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228600" y="5780782"/>
            <a:ext cx="3657600" cy="1077218"/>
          </a:xfrm>
          <a:prstGeom prst="rect">
            <a:avLst/>
          </a:prstGeom>
          <a:noFill/>
        </p:spPr>
        <p:txBody>
          <a:bodyPr wrap="square" rtlCol="0">
            <a:spAutoFit/>
          </a:bodyPr>
          <a:lstStyle/>
          <a:p>
            <a:r>
              <a:rPr lang="en-US" sz="1600" b="1" dirty="0" smtClean="0"/>
              <a:t>BAJA car frame design, </a:t>
            </a:r>
            <a:r>
              <a:rPr lang="en-US" sz="1600" dirty="0" err="1" smtClean="0"/>
              <a:t>Akshay</a:t>
            </a:r>
            <a:r>
              <a:rPr lang="en-US" sz="1600" dirty="0" smtClean="0"/>
              <a:t> </a:t>
            </a:r>
            <a:r>
              <a:rPr lang="en-US" sz="1600" dirty="0" err="1" smtClean="0"/>
              <a:t>Murkute</a:t>
            </a:r>
            <a:r>
              <a:rPr lang="en-US" sz="1600" dirty="0" smtClean="0"/>
              <a:t>, </a:t>
            </a:r>
            <a:r>
              <a:rPr lang="en-US" sz="1600" dirty="0" err="1" smtClean="0"/>
              <a:t>Anket</a:t>
            </a:r>
            <a:r>
              <a:rPr lang="en-US" sz="1600" dirty="0" smtClean="0"/>
              <a:t> </a:t>
            </a:r>
            <a:r>
              <a:rPr lang="en-US" sz="1600" dirty="0" err="1" smtClean="0"/>
              <a:t>Hirachand</a:t>
            </a:r>
            <a:r>
              <a:rPr lang="en-US" sz="1600" dirty="0" smtClean="0"/>
              <a:t> </a:t>
            </a:r>
            <a:r>
              <a:rPr lang="en-US" sz="1600" dirty="0" err="1" smtClean="0"/>
              <a:t>Marathe</a:t>
            </a:r>
            <a:r>
              <a:rPr lang="en-US" sz="1600" dirty="0" smtClean="0"/>
              <a:t>, Ivan Rodrigues, </a:t>
            </a:r>
            <a:r>
              <a:rPr lang="en-US" sz="1600" dirty="0" err="1" smtClean="0"/>
              <a:t>Karthik</a:t>
            </a:r>
            <a:r>
              <a:rPr lang="en-US" sz="1600" dirty="0" smtClean="0"/>
              <a:t> </a:t>
            </a:r>
            <a:r>
              <a:rPr lang="en-US" sz="1600" dirty="0" err="1" smtClean="0"/>
              <a:t>Ramagiri</a:t>
            </a:r>
            <a:r>
              <a:rPr lang="en-US" sz="1600" dirty="0" smtClean="0"/>
              <a:t>, Kaushik </a:t>
            </a:r>
            <a:r>
              <a:rPr lang="en-US" sz="1600" dirty="0" err="1" smtClean="0"/>
              <a:t>Munusamy</a:t>
            </a:r>
            <a:r>
              <a:rPr lang="en-US" sz="1600" dirty="0" smtClean="0"/>
              <a:t> </a:t>
            </a:r>
            <a:r>
              <a:rPr lang="en-US" sz="1600" dirty="0" err="1" smtClean="0"/>
              <a:t>Kabilan</a:t>
            </a:r>
            <a:r>
              <a:rPr lang="en-US" sz="1600" dirty="0" smtClean="0"/>
              <a:t>, MAE598 Spring 2016</a:t>
            </a:r>
            <a:endParaRPr lang="en-US" sz="1600" b="1" dirty="0"/>
          </a:p>
        </p:txBody>
      </p:sp>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2082" t="36982" r="28722" b="27874"/>
          <a:stretch/>
        </p:blipFill>
        <p:spPr bwMode="auto">
          <a:xfrm>
            <a:off x="3962400" y="2819400"/>
            <a:ext cx="5105400" cy="3051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4953000" y="5780782"/>
            <a:ext cx="3657600" cy="1077218"/>
          </a:xfrm>
          <a:prstGeom prst="rect">
            <a:avLst/>
          </a:prstGeom>
          <a:noFill/>
        </p:spPr>
        <p:txBody>
          <a:bodyPr wrap="square" rtlCol="0">
            <a:spAutoFit/>
          </a:bodyPr>
          <a:lstStyle/>
          <a:p>
            <a:r>
              <a:rPr lang="en-US" sz="1600" b="1" dirty="0" smtClean="0"/>
              <a:t>Rocket geometries for 1,2,3 Astronauts Compared to the Saturn V, </a:t>
            </a:r>
            <a:r>
              <a:rPr lang="en-US" sz="1600" dirty="0" smtClean="0"/>
              <a:t>Matthew Catlett, Jenna Lynch, Adrian Maranon, Trevor </a:t>
            </a:r>
            <a:r>
              <a:rPr lang="en-US" sz="1600" dirty="0" err="1" smtClean="0"/>
              <a:t>Slawson</a:t>
            </a:r>
            <a:r>
              <a:rPr lang="en-US" sz="1600" dirty="0" smtClean="0"/>
              <a:t>, MAE598 Spring 2015</a:t>
            </a:r>
            <a:endParaRPr lang="en-US" sz="1600" b="1" dirty="0"/>
          </a:p>
        </p:txBody>
      </p:sp>
    </p:spTree>
    <p:extLst>
      <p:ext uri="{BB962C8B-B14F-4D97-AF65-F5344CB8AC3E}">
        <p14:creationId xmlns:p14="http://schemas.microsoft.com/office/powerpoint/2010/main" val="5961094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Computational Material Design</a:t>
            </a:r>
            <a:endParaRPr lang="en-US" dirty="0"/>
          </a:p>
        </p:txBody>
      </p:sp>
      <p:sp>
        <p:nvSpPr>
          <p:cNvPr id="3" name="Content Placeholder 2"/>
          <p:cNvSpPr>
            <a:spLocks noGrp="1"/>
          </p:cNvSpPr>
          <p:nvPr>
            <p:ph idx="1"/>
          </p:nvPr>
        </p:nvSpPr>
        <p:spPr>
          <a:xfrm>
            <a:off x="228600" y="1265237"/>
            <a:ext cx="9144000" cy="4525963"/>
          </a:xfrm>
        </p:spPr>
        <p:txBody>
          <a:bodyPr/>
          <a:lstStyle/>
          <a:p>
            <a:pPr marL="0" indent="0">
              <a:buNone/>
            </a:pPr>
            <a:r>
              <a:rPr lang="en-US" b="1" dirty="0" smtClean="0"/>
              <a:t>Reconstruction by inverse convolution</a:t>
            </a:r>
          </a:p>
          <a:p>
            <a:pPr marL="0" indent="0">
              <a:buNone/>
            </a:pPr>
            <a:endParaRPr lang="en-US" dirty="0"/>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752600"/>
            <a:ext cx="7391400" cy="4434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152400" y="6258580"/>
            <a:ext cx="7315200" cy="523220"/>
          </a:xfrm>
          <a:prstGeom prst="rect">
            <a:avLst/>
          </a:prstGeom>
        </p:spPr>
        <p:txBody>
          <a:bodyPr wrap="square">
            <a:spAutoFit/>
          </a:bodyPr>
          <a:lstStyle/>
          <a:p>
            <a:r>
              <a:rPr lang="en-US" sz="1400" dirty="0" err="1" smtClean="0"/>
              <a:t>Cang</a:t>
            </a:r>
            <a:r>
              <a:rPr lang="en-US" sz="1400" dirty="0" smtClean="0"/>
              <a:t> </a:t>
            </a:r>
            <a:r>
              <a:rPr lang="en-US" sz="1400" dirty="0" smtClean="0"/>
              <a:t>et </a:t>
            </a:r>
            <a:r>
              <a:rPr lang="en-US" sz="1400" dirty="0" smtClean="0"/>
              <a:t>al.</a:t>
            </a:r>
            <a:r>
              <a:rPr lang="en-US" sz="1400" dirty="0" smtClean="0">
                <a:effectLst/>
              </a:rPr>
              <a:t>, </a:t>
            </a:r>
            <a:r>
              <a:rPr lang="en-US" sz="1400" dirty="0"/>
              <a:t>Microstructure Representation </a:t>
            </a:r>
            <a:r>
              <a:rPr lang="en-US" sz="1400" dirty="0" smtClean="0"/>
              <a:t>and Reconstruction </a:t>
            </a:r>
            <a:r>
              <a:rPr lang="en-US" sz="1400" dirty="0"/>
              <a:t>of Heterogeneous Materials via</a:t>
            </a:r>
          </a:p>
          <a:p>
            <a:r>
              <a:rPr lang="en-US" sz="1400" dirty="0"/>
              <a:t>Deep Belief Network for Computational </a:t>
            </a:r>
            <a:r>
              <a:rPr lang="en-US" sz="1400" dirty="0" smtClean="0"/>
              <a:t>Material Design</a:t>
            </a:r>
            <a:r>
              <a:rPr lang="en-US" sz="1400" dirty="0" smtClean="0">
                <a:effectLst/>
              </a:rPr>
              <a:t>, Journal of Mechanical Design </a:t>
            </a:r>
            <a:r>
              <a:rPr lang="en-US" sz="1400" dirty="0" smtClean="0">
                <a:effectLst/>
              </a:rPr>
              <a:t>(</a:t>
            </a:r>
            <a:r>
              <a:rPr lang="en-US" sz="1400" dirty="0" smtClean="0">
                <a:effectLst/>
              </a:rPr>
              <a:t>2017)</a:t>
            </a:r>
            <a:endParaRPr lang="en-US" sz="1400" dirty="0"/>
          </a:p>
        </p:txBody>
      </p:sp>
    </p:spTree>
    <p:extLst>
      <p:ext uri="{BB962C8B-B14F-4D97-AF65-F5344CB8AC3E}">
        <p14:creationId xmlns:p14="http://schemas.microsoft.com/office/powerpoint/2010/main" val="7678347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000" y="1254150"/>
            <a:ext cx="7471800" cy="560385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a:spLocks noGrp="1"/>
          </p:cNvSpPr>
          <p:nvPr>
            <p:ph type="title"/>
          </p:nvPr>
        </p:nvSpPr>
        <p:spPr>
          <a:xfrm>
            <a:off x="457200" y="0"/>
            <a:ext cx="8229600" cy="1143000"/>
          </a:xfrm>
        </p:spPr>
        <p:txBody>
          <a:bodyPr>
            <a:noAutofit/>
          </a:bodyPr>
          <a:lstStyle/>
          <a:p>
            <a:r>
              <a:rPr lang="en-US" sz="3200" dirty="0" smtClean="0"/>
              <a:t>Design refinement requires more than intuition</a:t>
            </a:r>
            <a:endParaRPr lang="en-US" sz="3200" dirty="0"/>
          </a:p>
        </p:txBody>
      </p:sp>
      <p:sp>
        <p:nvSpPr>
          <p:cNvPr id="4" name="TextBox 3"/>
          <p:cNvSpPr txBox="1"/>
          <p:nvPr/>
        </p:nvSpPr>
        <p:spPr>
          <a:xfrm>
            <a:off x="381000" y="838200"/>
            <a:ext cx="2824748" cy="461665"/>
          </a:xfrm>
          <a:prstGeom prst="rect">
            <a:avLst/>
          </a:prstGeom>
          <a:noFill/>
          <a:ln>
            <a:solidFill>
              <a:schemeClr val="tx1"/>
            </a:solidFill>
          </a:ln>
        </p:spPr>
        <p:txBody>
          <a:bodyPr wrap="none" rtlCol="0">
            <a:spAutoFit/>
          </a:bodyPr>
          <a:lstStyle/>
          <a:p>
            <a:r>
              <a:rPr lang="en-US" sz="2400" b="1" dirty="0" smtClean="0"/>
              <a:t>Configuration design</a:t>
            </a:r>
            <a:endParaRPr lang="en-US" sz="2400" b="1" dirty="0"/>
          </a:p>
        </p:txBody>
      </p:sp>
      <p:sp>
        <p:nvSpPr>
          <p:cNvPr id="2" name="TextBox 1"/>
          <p:cNvSpPr txBox="1"/>
          <p:nvPr/>
        </p:nvSpPr>
        <p:spPr>
          <a:xfrm>
            <a:off x="6660174" y="926068"/>
            <a:ext cx="1743426" cy="369332"/>
          </a:xfrm>
          <a:prstGeom prst="rect">
            <a:avLst/>
          </a:prstGeom>
          <a:noFill/>
        </p:spPr>
        <p:txBody>
          <a:bodyPr wrap="none" rtlCol="0">
            <a:spAutoFit/>
          </a:bodyPr>
          <a:lstStyle/>
          <a:p>
            <a:r>
              <a:rPr lang="en-US" dirty="0" err="1" smtClean="0"/>
              <a:t>Voltec</a:t>
            </a:r>
            <a:r>
              <a:rPr lang="en-US" dirty="0" smtClean="0"/>
              <a:t>, GM 2016</a:t>
            </a:r>
            <a:endParaRPr lang="en-US" dirty="0"/>
          </a:p>
        </p:txBody>
      </p:sp>
    </p:spTree>
    <p:extLst>
      <p:ext uri="{BB962C8B-B14F-4D97-AF65-F5344CB8AC3E}">
        <p14:creationId xmlns:p14="http://schemas.microsoft.com/office/powerpoint/2010/main" val="15841412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inverted pendulum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71" y="838200"/>
            <a:ext cx="4270771" cy="266923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0"/>
            <a:ext cx="8229600" cy="1143000"/>
          </a:xfrm>
        </p:spPr>
        <p:txBody>
          <a:bodyPr>
            <a:noAutofit/>
          </a:bodyPr>
          <a:lstStyle/>
          <a:p>
            <a:r>
              <a:rPr lang="en-US" sz="3200" dirty="0" smtClean="0"/>
              <a:t>Design refinement requires more than intuition</a:t>
            </a:r>
            <a:endParaRPr lang="en-US" sz="3200" dirty="0"/>
          </a:p>
        </p:txBody>
      </p:sp>
      <p:sp>
        <p:nvSpPr>
          <p:cNvPr id="6" name="TextBox 5"/>
          <p:cNvSpPr txBox="1"/>
          <p:nvPr/>
        </p:nvSpPr>
        <p:spPr>
          <a:xfrm>
            <a:off x="381000" y="1066800"/>
            <a:ext cx="2367699" cy="461665"/>
          </a:xfrm>
          <a:prstGeom prst="rect">
            <a:avLst/>
          </a:prstGeom>
          <a:noFill/>
          <a:ln>
            <a:solidFill>
              <a:schemeClr val="tx1"/>
            </a:solidFill>
          </a:ln>
        </p:spPr>
        <p:txBody>
          <a:bodyPr wrap="none" rtlCol="0">
            <a:spAutoFit/>
          </a:bodyPr>
          <a:lstStyle/>
          <a:p>
            <a:r>
              <a:rPr lang="en-US" sz="2400" b="1" dirty="0" smtClean="0"/>
              <a:t>Controller design</a:t>
            </a:r>
            <a:endParaRPr lang="en-US" sz="2400" b="1" dirty="0"/>
          </a:p>
        </p:txBody>
      </p:sp>
      <p:pic>
        <p:nvPicPr>
          <p:cNvPr id="3076" name="Picture 4" descr="http://spectrum.ieee.org/image/MjcyMzI1N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8599" y="911592"/>
            <a:ext cx="4761599" cy="25958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81000" y="3733800"/>
            <a:ext cx="1947969" cy="461665"/>
          </a:xfrm>
          <a:prstGeom prst="rect">
            <a:avLst/>
          </a:prstGeom>
          <a:noFill/>
          <a:ln>
            <a:solidFill>
              <a:schemeClr val="tx1"/>
            </a:solidFill>
          </a:ln>
        </p:spPr>
        <p:txBody>
          <a:bodyPr wrap="none" rtlCol="0">
            <a:spAutoFit/>
          </a:bodyPr>
          <a:lstStyle/>
          <a:p>
            <a:r>
              <a:rPr lang="en-US" sz="2400" b="1" dirty="0" smtClean="0"/>
              <a:t>Sensor design</a:t>
            </a:r>
            <a:endParaRPr lang="en-US" sz="2400" b="1" dirty="0"/>
          </a:p>
        </p:txBody>
      </p:sp>
      <p:pic>
        <p:nvPicPr>
          <p:cNvPr id="3077"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107" t="29501" r="24970" b="13281"/>
          <a:stretch/>
        </p:blipFill>
        <p:spPr bwMode="auto">
          <a:xfrm>
            <a:off x="2371500" y="3733800"/>
            <a:ext cx="3791400" cy="2956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219200" y="3200400"/>
            <a:ext cx="1976438" cy="369332"/>
          </a:xfrm>
          <a:prstGeom prst="rect">
            <a:avLst/>
          </a:prstGeom>
          <a:noFill/>
        </p:spPr>
        <p:txBody>
          <a:bodyPr wrap="none" rtlCol="0">
            <a:spAutoFit/>
          </a:bodyPr>
          <a:lstStyle/>
          <a:p>
            <a:r>
              <a:rPr lang="en-US" dirty="0" smtClean="0"/>
              <a:t>Inverted Pendulum</a:t>
            </a:r>
            <a:endParaRPr lang="en-US" dirty="0"/>
          </a:p>
        </p:txBody>
      </p:sp>
      <p:sp>
        <p:nvSpPr>
          <p:cNvPr id="10" name="TextBox 9"/>
          <p:cNvSpPr txBox="1"/>
          <p:nvPr/>
        </p:nvSpPr>
        <p:spPr>
          <a:xfrm>
            <a:off x="6553278" y="3505200"/>
            <a:ext cx="2362122" cy="369332"/>
          </a:xfrm>
          <a:prstGeom prst="rect">
            <a:avLst/>
          </a:prstGeom>
          <a:noFill/>
        </p:spPr>
        <p:txBody>
          <a:bodyPr wrap="none" rtlCol="0">
            <a:spAutoFit/>
          </a:bodyPr>
          <a:lstStyle/>
          <a:p>
            <a:r>
              <a:rPr lang="en-US" dirty="0" smtClean="0"/>
              <a:t>Atlas, Boston Dynamics</a:t>
            </a:r>
            <a:endParaRPr lang="en-US" dirty="0"/>
          </a:p>
        </p:txBody>
      </p:sp>
      <p:sp>
        <p:nvSpPr>
          <p:cNvPr id="11" name="TextBox 10"/>
          <p:cNvSpPr txBox="1"/>
          <p:nvPr/>
        </p:nvSpPr>
        <p:spPr>
          <a:xfrm>
            <a:off x="6096000" y="5602069"/>
            <a:ext cx="2667000" cy="646331"/>
          </a:xfrm>
          <a:prstGeom prst="rect">
            <a:avLst/>
          </a:prstGeom>
          <a:noFill/>
        </p:spPr>
        <p:txBody>
          <a:bodyPr wrap="square" rtlCol="0">
            <a:spAutoFit/>
          </a:bodyPr>
          <a:lstStyle/>
          <a:p>
            <a:r>
              <a:rPr lang="en-US" dirty="0" smtClean="0"/>
              <a:t>Battery thermal sensor deployment</a:t>
            </a:r>
            <a:endParaRPr lang="en-US" dirty="0"/>
          </a:p>
        </p:txBody>
      </p:sp>
      <p:sp>
        <p:nvSpPr>
          <p:cNvPr id="5" name="TextBox 4"/>
          <p:cNvSpPr txBox="1"/>
          <p:nvPr/>
        </p:nvSpPr>
        <p:spPr>
          <a:xfrm>
            <a:off x="6019800" y="6336268"/>
            <a:ext cx="3147015" cy="369332"/>
          </a:xfrm>
          <a:prstGeom prst="rect">
            <a:avLst/>
          </a:prstGeom>
          <a:noFill/>
        </p:spPr>
        <p:txBody>
          <a:bodyPr wrap="none" rtlCol="0">
            <a:spAutoFit/>
          </a:bodyPr>
          <a:lstStyle/>
          <a:p>
            <a:r>
              <a:rPr lang="en-US" dirty="0" err="1" smtClean="0"/>
              <a:t>Samad</a:t>
            </a:r>
            <a:r>
              <a:rPr lang="en-US" dirty="0" smtClean="0"/>
              <a:t>, PhD thesis, </a:t>
            </a:r>
            <a:r>
              <a:rPr lang="en-US" dirty="0" err="1" smtClean="0"/>
              <a:t>Umich</a:t>
            </a:r>
            <a:r>
              <a:rPr lang="en-US" dirty="0" smtClean="0"/>
              <a:t> 2016</a:t>
            </a:r>
            <a:endParaRPr lang="en-US" dirty="0"/>
          </a:p>
        </p:txBody>
      </p:sp>
    </p:spTree>
    <p:extLst>
      <p:ext uri="{BB962C8B-B14F-4D97-AF65-F5344CB8AC3E}">
        <p14:creationId xmlns:p14="http://schemas.microsoft.com/office/powerpoint/2010/main" val="25350769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3200" dirty="0" smtClean="0"/>
              <a:t>Analytical design is about “optimization”</a:t>
            </a:r>
            <a:endParaRPr lang="en-US" sz="3200" dirty="0"/>
          </a:p>
        </p:txBody>
      </p:sp>
      <p:sp>
        <p:nvSpPr>
          <p:cNvPr id="5" name="TextBox 4"/>
          <p:cNvSpPr txBox="1"/>
          <p:nvPr/>
        </p:nvSpPr>
        <p:spPr>
          <a:xfrm>
            <a:off x="1161373" y="2474893"/>
            <a:ext cx="6687227" cy="1323439"/>
          </a:xfrm>
          <a:prstGeom prst="rect">
            <a:avLst/>
          </a:prstGeom>
          <a:noFill/>
        </p:spPr>
        <p:txBody>
          <a:bodyPr wrap="square" rtlCol="0">
            <a:spAutoFit/>
          </a:bodyPr>
          <a:lstStyle/>
          <a:p>
            <a:r>
              <a:rPr lang="en-US" sz="4000" dirty="0" err="1" smtClean="0"/>
              <a:t>minimize</a:t>
            </a:r>
            <a:r>
              <a:rPr lang="en-US" sz="4000" b="1" baseline="-25000" dirty="0" err="1" smtClean="0"/>
              <a:t>x</a:t>
            </a:r>
            <a:r>
              <a:rPr lang="en-US" sz="4000" dirty="0" smtClean="0"/>
              <a:t>  f(</a:t>
            </a:r>
            <a:r>
              <a:rPr lang="en-US" sz="4000" b="1" dirty="0" smtClean="0"/>
              <a:t>x</a:t>
            </a:r>
            <a:r>
              <a:rPr lang="en-US" sz="4000" dirty="0" smtClean="0"/>
              <a:t>)</a:t>
            </a:r>
            <a:endParaRPr lang="en-US" sz="4000" b="1" dirty="0" smtClean="0"/>
          </a:p>
          <a:p>
            <a:r>
              <a:rPr lang="en-US" sz="4000" dirty="0" smtClean="0"/>
              <a:t>subject to: </a:t>
            </a:r>
            <a:r>
              <a:rPr lang="en-US" sz="4000" b="1" dirty="0" smtClean="0"/>
              <a:t>h</a:t>
            </a:r>
            <a:r>
              <a:rPr lang="en-US" sz="4000" dirty="0" smtClean="0"/>
              <a:t>(</a:t>
            </a:r>
            <a:r>
              <a:rPr lang="en-US" sz="4000" b="1" dirty="0" smtClean="0"/>
              <a:t>x</a:t>
            </a:r>
            <a:r>
              <a:rPr lang="en-US" sz="4000" dirty="0" smtClean="0"/>
              <a:t>) = 0, </a:t>
            </a:r>
            <a:r>
              <a:rPr lang="en-US" sz="4000" b="1" dirty="0" smtClean="0"/>
              <a:t>g</a:t>
            </a:r>
            <a:r>
              <a:rPr lang="en-US" sz="4000" dirty="0" smtClean="0"/>
              <a:t>(</a:t>
            </a:r>
            <a:r>
              <a:rPr lang="en-US" sz="4000" b="1" dirty="0" smtClean="0"/>
              <a:t>x</a:t>
            </a:r>
            <a:r>
              <a:rPr lang="en-US" sz="4000" dirty="0" smtClean="0"/>
              <a:t>) &lt;= 0</a:t>
            </a:r>
          </a:p>
        </p:txBody>
      </p:sp>
    </p:spTree>
    <p:extLst>
      <p:ext uri="{BB962C8B-B14F-4D97-AF65-F5344CB8AC3E}">
        <p14:creationId xmlns:p14="http://schemas.microsoft.com/office/powerpoint/2010/main" val="21983861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457200"/>
            <a:ext cx="9144000" cy="584775"/>
          </a:xfrm>
          <a:prstGeom prst="rect">
            <a:avLst/>
          </a:prstGeom>
          <a:noFill/>
        </p:spPr>
        <p:txBody>
          <a:bodyPr wrap="square" rtlCol="0">
            <a:spAutoFit/>
          </a:bodyPr>
          <a:lstStyle/>
          <a:p>
            <a:pPr algn="ctr"/>
            <a:r>
              <a:rPr lang="en-US" sz="3200" dirty="0" smtClean="0"/>
              <a:t>Variables and the Objective</a:t>
            </a:r>
            <a:endParaRPr lang="en-US" sz="3200" dirty="0"/>
          </a:p>
        </p:txBody>
      </p:sp>
      <p:cxnSp>
        <p:nvCxnSpPr>
          <p:cNvPr id="3" name="Straight Arrow Connector 2"/>
          <p:cNvCxnSpPr/>
          <p:nvPr/>
        </p:nvCxnSpPr>
        <p:spPr>
          <a:xfrm flipV="1">
            <a:off x="803031" y="1039346"/>
            <a:ext cx="0" cy="543765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794239" y="6459416"/>
            <a:ext cx="7212625"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13944" y="779584"/>
            <a:ext cx="540533" cy="646331"/>
          </a:xfrm>
          <a:prstGeom prst="rect">
            <a:avLst/>
          </a:prstGeom>
          <a:noFill/>
        </p:spPr>
        <p:txBody>
          <a:bodyPr wrap="none" rtlCol="0">
            <a:spAutoFit/>
          </a:bodyPr>
          <a:lstStyle/>
          <a:p>
            <a:r>
              <a:rPr lang="en-US" sz="3600" dirty="0" smtClean="0"/>
              <a:t>x</a:t>
            </a:r>
            <a:r>
              <a:rPr lang="en-US" sz="3600" baseline="-25000" dirty="0" smtClean="0"/>
              <a:t>1</a:t>
            </a:r>
            <a:endParaRPr lang="en-US" sz="3600" baseline="-25000" dirty="0"/>
          </a:p>
        </p:txBody>
      </p:sp>
      <p:sp>
        <p:nvSpPr>
          <p:cNvPr id="15" name="TextBox 14"/>
          <p:cNvSpPr txBox="1"/>
          <p:nvPr/>
        </p:nvSpPr>
        <p:spPr>
          <a:xfrm>
            <a:off x="8006864" y="6059269"/>
            <a:ext cx="540533" cy="646331"/>
          </a:xfrm>
          <a:prstGeom prst="rect">
            <a:avLst/>
          </a:prstGeom>
          <a:noFill/>
        </p:spPr>
        <p:txBody>
          <a:bodyPr wrap="none" rtlCol="0">
            <a:spAutoFit/>
          </a:bodyPr>
          <a:lstStyle/>
          <a:p>
            <a:r>
              <a:rPr lang="en-US" sz="3600" dirty="0" smtClean="0"/>
              <a:t>x</a:t>
            </a:r>
            <a:r>
              <a:rPr lang="en-US" sz="3600" baseline="-25000" dirty="0" smtClean="0"/>
              <a:t>2</a:t>
            </a:r>
            <a:endParaRPr lang="en-US" sz="3600" baseline="-25000" dirty="0"/>
          </a:p>
        </p:txBody>
      </p:sp>
      <p:pic>
        <p:nvPicPr>
          <p:cNvPr id="3076" name="Picture 4" descr="http://www.phyast.pitt.edu/~zov1/gnuplot/png/contour4.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4400" y="1074513"/>
            <a:ext cx="7092464" cy="5257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157842"/>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24825"/>
            <a:ext cx="9144000" cy="584775"/>
          </a:xfrm>
          <a:prstGeom prst="rect">
            <a:avLst/>
          </a:prstGeom>
          <a:noFill/>
        </p:spPr>
        <p:txBody>
          <a:bodyPr wrap="square" rtlCol="0">
            <a:spAutoFit/>
          </a:bodyPr>
          <a:lstStyle/>
          <a:p>
            <a:pPr algn="ctr"/>
            <a:r>
              <a:rPr lang="en-US" sz="3200" dirty="0" smtClean="0"/>
              <a:t>Variables, Objective &amp; Constraints</a:t>
            </a:r>
            <a:endParaRPr lang="en-US" sz="3200" dirty="0"/>
          </a:p>
        </p:txBody>
      </p:sp>
      <p:cxnSp>
        <p:nvCxnSpPr>
          <p:cNvPr id="3" name="Straight Arrow Connector 2"/>
          <p:cNvCxnSpPr/>
          <p:nvPr/>
        </p:nvCxnSpPr>
        <p:spPr>
          <a:xfrm flipV="1">
            <a:off x="803031" y="1039346"/>
            <a:ext cx="0" cy="532600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794239" y="6365347"/>
            <a:ext cx="7212625"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13944" y="779584"/>
            <a:ext cx="540533" cy="646331"/>
          </a:xfrm>
          <a:prstGeom prst="rect">
            <a:avLst/>
          </a:prstGeom>
          <a:noFill/>
        </p:spPr>
        <p:txBody>
          <a:bodyPr wrap="none" rtlCol="0">
            <a:spAutoFit/>
          </a:bodyPr>
          <a:lstStyle/>
          <a:p>
            <a:r>
              <a:rPr lang="en-US" sz="3600" dirty="0" smtClean="0"/>
              <a:t>x</a:t>
            </a:r>
            <a:r>
              <a:rPr lang="en-US" sz="3600" baseline="-25000" dirty="0" smtClean="0"/>
              <a:t>1</a:t>
            </a:r>
            <a:endParaRPr lang="en-US" sz="3600" baseline="-25000" dirty="0"/>
          </a:p>
        </p:txBody>
      </p:sp>
      <p:sp>
        <p:nvSpPr>
          <p:cNvPr id="15" name="TextBox 14"/>
          <p:cNvSpPr txBox="1"/>
          <p:nvPr/>
        </p:nvSpPr>
        <p:spPr>
          <a:xfrm>
            <a:off x="8006864" y="6211669"/>
            <a:ext cx="540533" cy="646331"/>
          </a:xfrm>
          <a:prstGeom prst="rect">
            <a:avLst/>
          </a:prstGeom>
          <a:noFill/>
        </p:spPr>
        <p:txBody>
          <a:bodyPr wrap="none" rtlCol="0">
            <a:spAutoFit/>
          </a:bodyPr>
          <a:lstStyle/>
          <a:p>
            <a:r>
              <a:rPr lang="en-US" sz="3600" dirty="0" smtClean="0"/>
              <a:t>x</a:t>
            </a:r>
            <a:r>
              <a:rPr lang="en-US" sz="3600" baseline="-25000" dirty="0" smtClean="0"/>
              <a:t>2</a:t>
            </a:r>
            <a:endParaRPr lang="en-US" sz="3600" baseline="-25000" dirty="0"/>
          </a:p>
        </p:txBody>
      </p:sp>
      <p:pic>
        <p:nvPicPr>
          <p:cNvPr id="3076" name="Picture 4" descr="http://www.phyast.pitt.edu/~zov1/gnuplot/png/contour4.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4400" y="1074513"/>
            <a:ext cx="7092464" cy="5257985"/>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1"/>
          <p:cNvSpPr/>
          <p:nvPr/>
        </p:nvSpPr>
        <p:spPr>
          <a:xfrm>
            <a:off x="2305050" y="1731037"/>
            <a:ext cx="4324350" cy="3907763"/>
          </a:xfrm>
          <a:custGeom>
            <a:avLst/>
            <a:gdLst>
              <a:gd name="connsiteX0" fmla="*/ 1371600 w 4324350"/>
              <a:gd name="connsiteY0" fmla="*/ 135863 h 3907763"/>
              <a:gd name="connsiteX1" fmla="*/ 123825 w 4324350"/>
              <a:gd name="connsiteY1" fmla="*/ 526388 h 3907763"/>
              <a:gd name="connsiteX2" fmla="*/ 0 w 4324350"/>
              <a:gd name="connsiteY2" fmla="*/ 2317088 h 3907763"/>
              <a:gd name="connsiteX3" fmla="*/ 1266825 w 4324350"/>
              <a:gd name="connsiteY3" fmla="*/ 2374238 h 3907763"/>
              <a:gd name="connsiteX4" fmla="*/ 1333500 w 4324350"/>
              <a:gd name="connsiteY4" fmla="*/ 2459963 h 3907763"/>
              <a:gd name="connsiteX5" fmla="*/ 1362075 w 4324350"/>
              <a:gd name="connsiteY5" fmla="*/ 2479013 h 3907763"/>
              <a:gd name="connsiteX6" fmla="*/ 1419225 w 4324350"/>
              <a:gd name="connsiteY6" fmla="*/ 2545688 h 3907763"/>
              <a:gd name="connsiteX7" fmla="*/ 1562100 w 4324350"/>
              <a:gd name="connsiteY7" fmla="*/ 2602838 h 3907763"/>
              <a:gd name="connsiteX8" fmla="*/ 1628775 w 4324350"/>
              <a:gd name="connsiteY8" fmla="*/ 2698088 h 3907763"/>
              <a:gd name="connsiteX9" fmla="*/ 1695450 w 4324350"/>
              <a:gd name="connsiteY9" fmla="*/ 2745713 h 3907763"/>
              <a:gd name="connsiteX10" fmla="*/ 1743075 w 4324350"/>
              <a:gd name="connsiteY10" fmla="*/ 2793338 h 3907763"/>
              <a:gd name="connsiteX11" fmla="*/ 1857375 w 4324350"/>
              <a:gd name="connsiteY11" fmla="*/ 2888588 h 3907763"/>
              <a:gd name="connsiteX12" fmla="*/ 1866900 w 4324350"/>
              <a:gd name="connsiteY12" fmla="*/ 2936213 h 3907763"/>
              <a:gd name="connsiteX13" fmla="*/ 1885950 w 4324350"/>
              <a:gd name="connsiteY13" fmla="*/ 3002888 h 3907763"/>
              <a:gd name="connsiteX14" fmla="*/ 1876425 w 4324350"/>
              <a:gd name="connsiteY14" fmla="*/ 3107663 h 3907763"/>
              <a:gd name="connsiteX15" fmla="*/ 1847850 w 4324350"/>
              <a:gd name="connsiteY15" fmla="*/ 3212438 h 3907763"/>
              <a:gd name="connsiteX16" fmla="*/ 1838325 w 4324350"/>
              <a:gd name="connsiteY16" fmla="*/ 3298163 h 3907763"/>
              <a:gd name="connsiteX17" fmla="*/ 1828800 w 4324350"/>
              <a:gd name="connsiteY17" fmla="*/ 3345788 h 3907763"/>
              <a:gd name="connsiteX18" fmla="*/ 1800225 w 4324350"/>
              <a:gd name="connsiteY18" fmla="*/ 3364838 h 3907763"/>
              <a:gd name="connsiteX19" fmla="*/ 1781175 w 4324350"/>
              <a:gd name="connsiteY19" fmla="*/ 3412463 h 3907763"/>
              <a:gd name="connsiteX20" fmla="*/ 1771650 w 4324350"/>
              <a:gd name="connsiteY20" fmla="*/ 3441038 h 3907763"/>
              <a:gd name="connsiteX21" fmla="*/ 1781175 w 4324350"/>
              <a:gd name="connsiteY21" fmla="*/ 3650588 h 3907763"/>
              <a:gd name="connsiteX22" fmla="*/ 1838325 w 4324350"/>
              <a:gd name="connsiteY22" fmla="*/ 3679163 h 3907763"/>
              <a:gd name="connsiteX23" fmla="*/ 1924050 w 4324350"/>
              <a:gd name="connsiteY23" fmla="*/ 3707738 h 3907763"/>
              <a:gd name="connsiteX24" fmla="*/ 1971675 w 4324350"/>
              <a:gd name="connsiteY24" fmla="*/ 3726788 h 3907763"/>
              <a:gd name="connsiteX25" fmla="*/ 2057400 w 4324350"/>
              <a:gd name="connsiteY25" fmla="*/ 3736313 h 3907763"/>
              <a:gd name="connsiteX26" fmla="*/ 2105025 w 4324350"/>
              <a:gd name="connsiteY26" fmla="*/ 3745838 h 3907763"/>
              <a:gd name="connsiteX27" fmla="*/ 2152650 w 4324350"/>
              <a:gd name="connsiteY27" fmla="*/ 3783938 h 3907763"/>
              <a:gd name="connsiteX28" fmla="*/ 2438400 w 4324350"/>
              <a:gd name="connsiteY28" fmla="*/ 3831563 h 3907763"/>
              <a:gd name="connsiteX29" fmla="*/ 2552700 w 4324350"/>
              <a:gd name="connsiteY29" fmla="*/ 3860138 h 3907763"/>
              <a:gd name="connsiteX30" fmla="*/ 2686050 w 4324350"/>
              <a:gd name="connsiteY30" fmla="*/ 3879188 h 3907763"/>
              <a:gd name="connsiteX31" fmla="*/ 2771775 w 4324350"/>
              <a:gd name="connsiteY31" fmla="*/ 3898238 h 3907763"/>
              <a:gd name="connsiteX32" fmla="*/ 3048000 w 4324350"/>
              <a:gd name="connsiteY32" fmla="*/ 3907763 h 3907763"/>
              <a:gd name="connsiteX33" fmla="*/ 3133725 w 4324350"/>
              <a:gd name="connsiteY33" fmla="*/ 3888713 h 3907763"/>
              <a:gd name="connsiteX34" fmla="*/ 3190875 w 4324350"/>
              <a:gd name="connsiteY34" fmla="*/ 3879188 h 3907763"/>
              <a:gd name="connsiteX35" fmla="*/ 3238500 w 4324350"/>
              <a:gd name="connsiteY35" fmla="*/ 3850613 h 3907763"/>
              <a:gd name="connsiteX36" fmla="*/ 3409950 w 4324350"/>
              <a:gd name="connsiteY36" fmla="*/ 3793463 h 3907763"/>
              <a:gd name="connsiteX37" fmla="*/ 3448050 w 4324350"/>
              <a:gd name="connsiteY37" fmla="*/ 3764888 h 3907763"/>
              <a:gd name="connsiteX38" fmla="*/ 3505200 w 4324350"/>
              <a:gd name="connsiteY38" fmla="*/ 3717263 h 3907763"/>
              <a:gd name="connsiteX39" fmla="*/ 3552825 w 4324350"/>
              <a:gd name="connsiteY39" fmla="*/ 3707738 h 3907763"/>
              <a:gd name="connsiteX40" fmla="*/ 3609975 w 4324350"/>
              <a:gd name="connsiteY40" fmla="*/ 3688688 h 3907763"/>
              <a:gd name="connsiteX41" fmla="*/ 3619500 w 4324350"/>
              <a:gd name="connsiteY41" fmla="*/ 3650588 h 3907763"/>
              <a:gd name="connsiteX42" fmla="*/ 3724275 w 4324350"/>
              <a:gd name="connsiteY42" fmla="*/ 3555338 h 3907763"/>
              <a:gd name="connsiteX43" fmla="*/ 3790950 w 4324350"/>
              <a:gd name="connsiteY43" fmla="*/ 3507713 h 3907763"/>
              <a:gd name="connsiteX44" fmla="*/ 3800475 w 4324350"/>
              <a:gd name="connsiteY44" fmla="*/ 3469613 h 3907763"/>
              <a:gd name="connsiteX45" fmla="*/ 3829050 w 4324350"/>
              <a:gd name="connsiteY45" fmla="*/ 3441038 h 3907763"/>
              <a:gd name="connsiteX46" fmla="*/ 3952875 w 4324350"/>
              <a:gd name="connsiteY46" fmla="*/ 3326738 h 3907763"/>
              <a:gd name="connsiteX47" fmla="*/ 3971925 w 4324350"/>
              <a:gd name="connsiteY47" fmla="*/ 3298163 h 3907763"/>
              <a:gd name="connsiteX48" fmla="*/ 4000500 w 4324350"/>
              <a:gd name="connsiteY48" fmla="*/ 3250538 h 3907763"/>
              <a:gd name="connsiteX49" fmla="*/ 4095750 w 4324350"/>
              <a:gd name="connsiteY49" fmla="*/ 3107663 h 3907763"/>
              <a:gd name="connsiteX50" fmla="*/ 4105275 w 4324350"/>
              <a:gd name="connsiteY50" fmla="*/ 3060038 h 3907763"/>
              <a:gd name="connsiteX51" fmla="*/ 4133850 w 4324350"/>
              <a:gd name="connsiteY51" fmla="*/ 3031463 h 3907763"/>
              <a:gd name="connsiteX52" fmla="*/ 4162425 w 4324350"/>
              <a:gd name="connsiteY52" fmla="*/ 2983838 h 3907763"/>
              <a:gd name="connsiteX53" fmla="*/ 4210050 w 4324350"/>
              <a:gd name="connsiteY53" fmla="*/ 2888588 h 3907763"/>
              <a:gd name="connsiteX54" fmla="*/ 4238625 w 4324350"/>
              <a:gd name="connsiteY54" fmla="*/ 2802863 h 3907763"/>
              <a:gd name="connsiteX55" fmla="*/ 4267200 w 4324350"/>
              <a:gd name="connsiteY55" fmla="*/ 2783813 h 3907763"/>
              <a:gd name="connsiteX56" fmla="*/ 4286250 w 4324350"/>
              <a:gd name="connsiteY56" fmla="*/ 2736188 h 3907763"/>
              <a:gd name="connsiteX57" fmla="*/ 4314825 w 4324350"/>
              <a:gd name="connsiteY57" fmla="*/ 2536163 h 3907763"/>
              <a:gd name="connsiteX58" fmla="*/ 4324350 w 4324350"/>
              <a:gd name="connsiteY58" fmla="*/ 2498063 h 3907763"/>
              <a:gd name="connsiteX59" fmla="*/ 4305300 w 4324350"/>
              <a:gd name="connsiteY59" fmla="*/ 2031338 h 3907763"/>
              <a:gd name="connsiteX60" fmla="*/ 4295775 w 4324350"/>
              <a:gd name="connsiteY60" fmla="*/ 1993238 h 3907763"/>
              <a:gd name="connsiteX61" fmla="*/ 4286250 w 4324350"/>
              <a:gd name="connsiteY61" fmla="*/ 1869413 h 3907763"/>
              <a:gd name="connsiteX62" fmla="*/ 4238625 w 4324350"/>
              <a:gd name="connsiteY62" fmla="*/ 1745588 h 3907763"/>
              <a:gd name="connsiteX63" fmla="*/ 4210050 w 4324350"/>
              <a:gd name="connsiteY63" fmla="*/ 1612238 h 3907763"/>
              <a:gd name="connsiteX64" fmla="*/ 4200525 w 4324350"/>
              <a:gd name="connsiteY64" fmla="*/ 1564613 h 3907763"/>
              <a:gd name="connsiteX65" fmla="*/ 4143375 w 4324350"/>
              <a:gd name="connsiteY65" fmla="*/ 1507463 h 3907763"/>
              <a:gd name="connsiteX66" fmla="*/ 4124325 w 4324350"/>
              <a:gd name="connsiteY66" fmla="*/ 1431263 h 3907763"/>
              <a:gd name="connsiteX67" fmla="*/ 4067175 w 4324350"/>
              <a:gd name="connsiteY67" fmla="*/ 1326488 h 3907763"/>
              <a:gd name="connsiteX68" fmla="*/ 3962400 w 4324350"/>
              <a:gd name="connsiteY68" fmla="*/ 1202663 h 3907763"/>
              <a:gd name="connsiteX69" fmla="*/ 3933825 w 4324350"/>
              <a:gd name="connsiteY69" fmla="*/ 1155038 h 3907763"/>
              <a:gd name="connsiteX70" fmla="*/ 3914775 w 4324350"/>
              <a:gd name="connsiteY70" fmla="*/ 1126463 h 3907763"/>
              <a:gd name="connsiteX71" fmla="*/ 3867150 w 4324350"/>
              <a:gd name="connsiteY71" fmla="*/ 1031213 h 3907763"/>
              <a:gd name="connsiteX72" fmla="*/ 3857625 w 4324350"/>
              <a:gd name="connsiteY72" fmla="*/ 1002638 h 3907763"/>
              <a:gd name="connsiteX73" fmla="*/ 3762375 w 4324350"/>
              <a:gd name="connsiteY73" fmla="*/ 916913 h 3907763"/>
              <a:gd name="connsiteX74" fmla="*/ 3629025 w 4324350"/>
              <a:gd name="connsiteY74" fmla="*/ 793088 h 3907763"/>
              <a:gd name="connsiteX75" fmla="*/ 3590925 w 4324350"/>
              <a:gd name="connsiteY75" fmla="*/ 783563 h 3907763"/>
              <a:gd name="connsiteX76" fmla="*/ 3467100 w 4324350"/>
              <a:gd name="connsiteY76" fmla="*/ 669263 h 3907763"/>
              <a:gd name="connsiteX77" fmla="*/ 3324225 w 4324350"/>
              <a:gd name="connsiteY77" fmla="*/ 574013 h 3907763"/>
              <a:gd name="connsiteX78" fmla="*/ 3276600 w 4324350"/>
              <a:gd name="connsiteY78" fmla="*/ 564488 h 3907763"/>
              <a:gd name="connsiteX79" fmla="*/ 3248025 w 4324350"/>
              <a:gd name="connsiteY79" fmla="*/ 545438 h 3907763"/>
              <a:gd name="connsiteX80" fmla="*/ 3190875 w 4324350"/>
              <a:gd name="connsiteY80" fmla="*/ 497813 h 3907763"/>
              <a:gd name="connsiteX81" fmla="*/ 3076575 w 4324350"/>
              <a:gd name="connsiteY81" fmla="*/ 450188 h 3907763"/>
              <a:gd name="connsiteX82" fmla="*/ 3038475 w 4324350"/>
              <a:gd name="connsiteY82" fmla="*/ 412088 h 3907763"/>
              <a:gd name="connsiteX83" fmla="*/ 3009900 w 4324350"/>
              <a:gd name="connsiteY83" fmla="*/ 364463 h 3907763"/>
              <a:gd name="connsiteX84" fmla="*/ 2828925 w 4324350"/>
              <a:gd name="connsiteY84" fmla="*/ 307313 h 3907763"/>
              <a:gd name="connsiteX85" fmla="*/ 2781300 w 4324350"/>
              <a:gd name="connsiteY85" fmla="*/ 288263 h 3907763"/>
              <a:gd name="connsiteX86" fmla="*/ 2714625 w 4324350"/>
              <a:gd name="connsiteY86" fmla="*/ 269213 h 3907763"/>
              <a:gd name="connsiteX87" fmla="*/ 2686050 w 4324350"/>
              <a:gd name="connsiteY87" fmla="*/ 250163 h 3907763"/>
              <a:gd name="connsiteX88" fmla="*/ 2619375 w 4324350"/>
              <a:gd name="connsiteY88" fmla="*/ 240638 h 3907763"/>
              <a:gd name="connsiteX89" fmla="*/ 2581275 w 4324350"/>
              <a:gd name="connsiteY89" fmla="*/ 221588 h 3907763"/>
              <a:gd name="connsiteX90" fmla="*/ 2495550 w 4324350"/>
              <a:gd name="connsiteY90" fmla="*/ 173963 h 3907763"/>
              <a:gd name="connsiteX91" fmla="*/ 2466975 w 4324350"/>
              <a:gd name="connsiteY91" fmla="*/ 164438 h 3907763"/>
              <a:gd name="connsiteX92" fmla="*/ 2305050 w 4324350"/>
              <a:gd name="connsiteY92" fmla="*/ 126338 h 3907763"/>
              <a:gd name="connsiteX93" fmla="*/ 2209800 w 4324350"/>
              <a:gd name="connsiteY93" fmla="*/ 78713 h 3907763"/>
              <a:gd name="connsiteX94" fmla="*/ 2162175 w 4324350"/>
              <a:gd name="connsiteY94" fmla="*/ 69188 h 3907763"/>
              <a:gd name="connsiteX95" fmla="*/ 2028825 w 4324350"/>
              <a:gd name="connsiteY95" fmla="*/ 50138 h 3907763"/>
              <a:gd name="connsiteX96" fmla="*/ 1771650 w 4324350"/>
              <a:gd name="connsiteY96" fmla="*/ 31088 h 3907763"/>
              <a:gd name="connsiteX97" fmla="*/ 1724025 w 4324350"/>
              <a:gd name="connsiteY97" fmla="*/ 21563 h 3907763"/>
              <a:gd name="connsiteX98" fmla="*/ 1409700 w 4324350"/>
              <a:gd name="connsiteY98" fmla="*/ 59663 h 3907763"/>
              <a:gd name="connsiteX99" fmla="*/ 1400175 w 4324350"/>
              <a:gd name="connsiteY99" fmla="*/ 88238 h 3907763"/>
              <a:gd name="connsiteX100" fmla="*/ 1371600 w 4324350"/>
              <a:gd name="connsiteY100" fmla="*/ 135863 h 3907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4324350" h="3907763">
                <a:moveTo>
                  <a:pt x="1371600" y="135863"/>
                </a:moveTo>
                <a:lnTo>
                  <a:pt x="123825" y="526388"/>
                </a:lnTo>
                <a:lnTo>
                  <a:pt x="0" y="2317088"/>
                </a:lnTo>
                <a:lnTo>
                  <a:pt x="1266825" y="2374238"/>
                </a:lnTo>
                <a:cubicBezTo>
                  <a:pt x="1289050" y="2402813"/>
                  <a:pt x="1309149" y="2433177"/>
                  <a:pt x="1333500" y="2459963"/>
                </a:cubicBezTo>
                <a:cubicBezTo>
                  <a:pt x="1341201" y="2468434"/>
                  <a:pt x="1353980" y="2470918"/>
                  <a:pt x="1362075" y="2479013"/>
                </a:cubicBezTo>
                <a:cubicBezTo>
                  <a:pt x="1382773" y="2499711"/>
                  <a:pt x="1394336" y="2530281"/>
                  <a:pt x="1419225" y="2545688"/>
                </a:cubicBezTo>
                <a:cubicBezTo>
                  <a:pt x="1462838" y="2572687"/>
                  <a:pt x="1514475" y="2583788"/>
                  <a:pt x="1562100" y="2602838"/>
                </a:cubicBezTo>
                <a:cubicBezTo>
                  <a:pt x="1584325" y="2634588"/>
                  <a:pt x="1602331" y="2669755"/>
                  <a:pt x="1628775" y="2698088"/>
                </a:cubicBezTo>
                <a:cubicBezTo>
                  <a:pt x="1647411" y="2718055"/>
                  <a:pt x="1674468" y="2728228"/>
                  <a:pt x="1695450" y="2745713"/>
                </a:cubicBezTo>
                <a:cubicBezTo>
                  <a:pt x="1712697" y="2760086"/>
                  <a:pt x="1726029" y="2778727"/>
                  <a:pt x="1743075" y="2793338"/>
                </a:cubicBezTo>
                <a:cubicBezTo>
                  <a:pt x="1892965" y="2921815"/>
                  <a:pt x="1783283" y="2814496"/>
                  <a:pt x="1857375" y="2888588"/>
                </a:cubicBezTo>
                <a:cubicBezTo>
                  <a:pt x="1860550" y="2904463"/>
                  <a:pt x="1862973" y="2920507"/>
                  <a:pt x="1866900" y="2936213"/>
                </a:cubicBezTo>
                <a:cubicBezTo>
                  <a:pt x="1872506" y="2958637"/>
                  <a:pt x="1884668" y="2979809"/>
                  <a:pt x="1885950" y="3002888"/>
                </a:cubicBezTo>
                <a:cubicBezTo>
                  <a:pt x="1887895" y="3037903"/>
                  <a:pt x="1880298" y="3072808"/>
                  <a:pt x="1876425" y="3107663"/>
                </a:cubicBezTo>
                <a:cubicBezTo>
                  <a:pt x="1868187" y="3181804"/>
                  <a:pt x="1874856" y="3158426"/>
                  <a:pt x="1847850" y="3212438"/>
                </a:cubicBezTo>
                <a:cubicBezTo>
                  <a:pt x="1844675" y="3241013"/>
                  <a:pt x="1842391" y="3269701"/>
                  <a:pt x="1838325" y="3298163"/>
                </a:cubicBezTo>
                <a:cubicBezTo>
                  <a:pt x="1836035" y="3314190"/>
                  <a:pt x="1836832" y="3331732"/>
                  <a:pt x="1828800" y="3345788"/>
                </a:cubicBezTo>
                <a:cubicBezTo>
                  <a:pt x="1823120" y="3355727"/>
                  <a:pt x="1809750" y="3358488"/>
                  <a:pt x="1800225" y="3364838"/>
                </a:cubicBezTo>
                <a:cubicBezTo>
                  <a:pt x="1793875" y="3380713"/>
                  <a:pt x="1787178" y="3396454"/>
                  <a:pt x="1781175" y="3412463"/>
                </a:cubicBezTo>
                <a:cubicBezTo>
                  <a:pt x="1777650" y="3421864"/>
                  <a:pt x="1771650" y="3430998"/>
                  <a:pt x="1771650" y="3441038"/>
                </a:cubicBezTo>
                <a:cubicBezTo>
                  <a:pt x="1771650" y="3510960"/>
                  <a:pt x="1769680" y="3581617"/>
                  <a:pt x="1781175" y="3650588"/>
                </a:cubicBezTo>
                <a:cubicBezTo>
                  <a:pt x="1783522" y="3664669"/>
                  <a:pt x="1829220" y="3675261"/>
                  <a:pt x="1838325" y="3679163"/>
                </a:cubicBezTo>
                <a:cubicBezTo>
                  <a:pt x="1962102" y="3732210"/>
                  <a:pt x="1781325" y="3664920"/>
                  <a:pt x="1924050" y="3707738"/>
                </a:cubicBezTo>
                <a:cubicBezTo>
                  <a:pt x="1940427" y="3712651"/>
                  <a:pt x="1954957" y="3723205"/>
                  <a:pt x="1971675" y="3726788"/>
                </a:cubicBezTo>
                <a:cubicBezTo>
                  <a:pt x="1999788" y="3732812"/>
                  <a:pt x="2028938" y="3732247"/>
                  <a:pt x="2057400" y="3736313"/>
                </a:cubicBezTo>
                <a:cubicBezTo>
                  <a:pt x="2073427" y="3738603"/>
                  <a:pt x="2089150" y="3742663"/>
                  <a:pt x="2105025" y="3745838"/>
                </a:cubicBezTo>
                <a:cubicBezTo>
                  <a:pt x="2120900" y="3758538"/>
                  <a:pt x="2133574" y="3776910"/>
                  <a:pt x="2152650" y="3783938"/>
                </a:cubicBezTo>
                <a:cubicBezTo>
                  <a:pt x="2236641" y="3814882"/>
                  <a:pt x="2352855" y="3816287"/>
                  <a:pt x="2438400" y="3831563"/>
                </a:cubicBezTo>
                <a:cubicBezTo>
                  <a:pt x="2477061" y="3838467"/>
                  <a:pt x="2514134" y="3852721"/>
                  <a:pt x="2552700" y="3860138"/>
                </a:cubicBezTo>
                <a:cubicBezTo>
                  <a:pt x="2596793" y="3868617"/>
                  <a:pt x="2641813" y="3871495"/>
                  <a:pt x="2686050" y="3879188"/>
                </a:cubicBezTo>
                <a:cubicBezTo>
                  <a:pt x="2714889" y="3884204"/>
                  <a:pt x="2742594" y="3895934"/>
                  <a:pt x="2771775" y="3898238"/>
                </a:cubicBezTo>
                <a:cubicBezTo>
                  <a:pt x="2863619" y="3905489"/>
                  <a:pt x="2955925" y="3904588"/>
                  <a:pt x="3048000" y="3907763"/>
                </a:cubicBezTo>
                <a:cubicBezTo>
                  <a:pt x="3076575" y="3901413"/>
                  <a:pt x="3105021" y="3894454"/>
                  <a:pt x="3133725" y="3888713"/>
                </a:cubicBezTo>
                <a:cubicBezTo>
                  <a:pt x="3152663" y="3884925"/>
                  <a:pt x="3172725" y="3885788"/>
                  <a:pt x="3190875" y="3879188"/>
                </a:cubicBezTo>
                <a:cubicBezTo>
                  <a:pt x="3208274" y="3872861"/>
                  <a:pt x="3221311" y="3857489"/>
                  <a:pt x="3238500" y="3850613"/>
                </a:cubicBezTo>
                <a:cubicBezTo>
                  <a:pt x="3328384" y="3814659"/>
                  <a:pt x="3274032" y="3895401"/>
                  <a:pt x="3409950" y="3793463"/>
                </a:cubicBezTo>
                <a:cubicBezTo>
                  <a:pt x="3422650" y="3783938"/>
                  <a:pt x="3435997" y="3775219"/>
                  <a:pt x="3448050" y="3764888"/>
                </a:cubicBezTo>
                <a:cubicBezTo>
                  <a:pt x="3467266" y="3748417"/>
                  <a:pt x="3480250" y="3726619"/>
                  <a:pt x="3505200" y="3717263"/>
                </a:cubicBezTo>
                <a:cubicBezTo>
                  <a:pt x="3520359" y="3711579"/>
                  <a:pt x="3537206" y="3711998"/>
                  <a:pt x="3552825" y="3707738"/>
                </a:cubicBezTo>
                <a:cubicBezTo>
                  <a:pt x="3572198" y="3702454"/>
                  <a:pt x="3590925" y="3695038"/>
                  <a:pt x="3609975" y="3688688"/>
                </a:cubicBezTo>
                <a:cubicBezTo>
                  <a:pt x="3613150" y="3675988"/>
                  <a:pt x="3611993" y="3661312"/>
                  <a:pt x="3619500" y="3650588"/>
                </a:cubicBezTo>
                <a:cubicBezTo>
                  <a:pt x="3634869" y="3628632"/>
                  <a:pt x="3697989" y="3572862"/>
                  <a:pt x="3724275" y="3555338"/>
                </a:cubicBezTo>
                <a:cubicBezTo>
                  <a:pt x="3799497" y="3505190"/>
                  <a:pt x="3728547" y="3570116"/>
                  <a:pt x="3790950" y="3507713"/>
                </a:cubicBezTo>
                <a:cubicBezTo>
                  <a:pt x="3794125" y="3495013"/>
                  <a:pt x="3793980" y="3480979"/>
                  <a:pt x="3800475" y="3469613"/>
                </a:cubicBezTo>
                <a:cubicBezTo>
                  <a:pt x="3807158" y="3457917"/>
                  <a:pt x="3820039" y="3451050"/>
                  <a:pt x="3829050" y="3441038"/>
                </a:cubicBezTo>
                <a:cubicBezTo>
                  <a:pt x="3914464" y="3346133"/>
                  <a:pt x="3852593" y="3398368"/>
                  <a:pt x="3952875" y="3326738"/>
                </a:cubicBezTo>
                <a:cubicBezTo>
                  <a:pt x="3959225" y="3317213"/>
                  <a:pt x="3965858" y="3307871"/>
                  <a:pt x="3971925" y="3298163"/>
                </a:cubicBezTo>
                <a:cubicBezTo>
                  <a:pt x="3981737" y="3282464"/>
                  <a:pt x="3990410" y="3266060"/>
                  <a:pt x="4000500" y="3250538"/>
                </a:cubicBezTo>
                <a:cubicBezTo>
                  <a:pt x="4031694" y="3202547"/>
                  <a:pt x="4095750" y="3107663"/>
                  <a:pt x="4095750" y="3107663"/>
                </a:cubicBezTo>
                <a:cubicBezTo>
                  <a:pt x="4098925" y="3091788"/>
                  <a:pt x="4098035" y="3074518"/>
                  <a:pt x="4105275" y="3060038"/>
                </a:cubicBezTo>
                <a:cubicBezTo>
                  <a:pt x="4111299" y="3047990"/>
                  <a:pt x="4125768" y="3042239"/>
                  <a:pt x="4133850" y="3031463"/>
                </a:cubicBezTo>
                <a:cubicBezTo>
                  <a:pt x="4144958" y="3016652"/>
                  <a:pt x="4154146" y="3000397"/>
                  <a:pt x="4162425" y="2983838"/>
                </a:cubicBezTo>
                <a:cubicBezTo>
                  <a:pt x="4217566" y="2873557"/>
                  <a:pt x="4167145" y="2952945"/>
                  <a:pt x="4210050" y="2888588"/>
                </a:cubicBezTo>
                <a:cubicBezTo>
                  <a:pt x="4215976" y="2864883"/>
                  <a:pt x="4224830" y="2822176"/>
                  <a:pt x="4238625" y="2802863"/>
                </a:cubicBezTo>
                <a:cubicBezTo>
                  <a:pt x="4245279" y="2793548"/>
                  <a:pt x="4257675" y="2790163"/>
                  <a:pt x="4267200" y="2783813"/>
                </a:cubicBezTo>
                <a:cubicBezTo>
                  <a:pt x="4273550" y="2767938"/>
                  <a:pt x="4283021" y="2752978"/>
                  <a:pt x="4286250" y="2736188"/>
                </a:cubicBezTo>
                <a:cubicBezTo>
                  <a:pt x="4298969" y="2670048"/>
                  <a:pt x="4304184" y="2602669"/>
                  <a:pt x="4314825" y="2536163"/>
                </a:cubicBezTo>
                <a:cubicBezTo>
                  <a:pt x="4316893" y="2523237"/>
                  <a:pt x="4321175" y="2510763"/>
                  <a:pt x="4324350" y="2498063"/>
                </a:cubicBezTo>
                <a:cubicBezTo>
                  <a:pt x="4318000" y="2342488"/>
                  <a:pt x="4314099" y="2186794"/>
                  <a:pt x="4305300" y="2031338"/>
                </a:cubicBezTo>
                <a:cubicBezTo>
                  <a:pt x="4304560" y="2018268"/>
                  <a:pt x="4297305" y="2006239"/>
                  <a:pt x="4295775" y="1993238"/>
                </a:cubicBezTo>
                <a:cubicBezTo>
                  <a:pt x="4290938" y="1952125"/>
                  <a:pt x="4292706" y="1910303"/>
                  <a:pt x="4286250" y="1869413"/>
                </a:cubicBezTo>
                <a:cubicBezTo>
                  <a:pt x="4281801" y="1841233"/>
                  <a:pt x="4248321" y="1768212"/>
                  <a:pt x="4238625" y="1745588"/>
                </a:cubicBezTo>
                <a:cubicBezTo>
                  <a:pt x="4216990" y="1529242"/>
                  <a:pt x="4248130" y="1726477"/>
                  <a:pt x="4210050" y="1612238"/>
                </a:cubicBezTo>
                <a:cubicBezTo>
                  <a:pt x="4204930" y="1596879"/>
                  <a:pt x="4209217" y="1578271"/>
                  <a:pt x="4200525" y="1564613"/>
                </a:cubicBezTo>
                <a:cubicBezTo>
                  <a:pt x="4186061" y="1541884"/>
                  <a:pt x="4162425" y="1526513"/>
                  <a:pt x="4143375" y="1507463"/>
                </a:cubicBezTo>
                <a:cubicBezTo>
                  <a:pt x="4137025" y="1482063"/>
                  <a:pt x="4133131" y="1455919"/>
                  <a:pt x="4124325" y="1431263"/>
                </a:cubicBezTo>
                <a:cubicBezTo>
                  <a:pt x="4118506" y="1414971"/>
                  <a:pt x="4079731" y="1342468"/>
                  <a:pt x="4067175" y="1326488"/>
                </a:cubicBezTo>
                <a:cubicBezTo>
                  <a:pt x="4015022" y="1260112"/>
                  <a:pt x="3999550" y="1258388"/>
                  <a:pt x="3962400" y="1202663"/>
                </a:cubicBezTo>
                <a:cubicBezTo>
                  <a:pt x="3952131" y="1187259"/>
                  <a:pt x="3943637" y="1170737"/>
                  <a:pt x="3933825" y="1155038"/>
                </a:cubicBezTo>
                <a:cubicBezTo>
                  <a:pt x="3927758" y="1145330"/>
                  <a:pt x="3919424" y="1136924"/>
                  <a:pt x="3914775" y="1126463"/>
                </a:cubicBezTo>
                <a:cubicBezTo>
                  <a:pt x="3871011" y="1027994"/>
                  <a:pt x="3923343" y="1106136"/>
                  <a:pt x="3867150" y="1031213"/>
                </a:cubicBezTo>
                <a:cubicBezTo>
                  <a:pt x="3863975" y="1021688"/>
                  <a:pt x="3863649" y="1010670"/>
                  <a:pt x="3857625" y="1002638"/>
                </a:cubicBezTo>
                <a:cubicBezTo>
                  <a:pt x="3761329" y="874244"/>
                  <a:pt x="3858587" y="1029160"/>
                  <a:pt x="3762375" y="916913"/>
                </a:cubicBezTo>
                <a:cubicBezTo>
                  <a:pt x="3668824" y="807770"/>
                  <a:pt x="3739439" y="833239"/>
                  <a:pt x="3629025" y="793088"/>
                </a:cubicBezTo>
                <a:cubicBezTo>
                  <a:pt x="3616722" y="788614"/>
                  <a:pt x="3603625" y="786738"/>
                  <a:pt x="3590925" y="783563"/>
                </a:cubicBezTo>
                <a:cubicBezTo>
                  <a:pt x="3529339" y="675787"/>
                  <a:pt x="3584483" y="745562"/>
                  <a:pt x="3467100" y="669263"/>
                </a:cubicBezTo>
                <a:cubicBezTo>
                  <a:pt x="3445289" y="655086"/>
                  <a:pt x="3369896" y="589237"/>
                  <a:pt x="3324225" y="574013"/>
                </a:cubicBezTo>
                <a:cubicBezTo>
                  <a:pt x="3308866" y="568893"/>
                  <a:pt x="3292475" y="567663"/>
                  <a:pt x="3276600" y="564488"/>
                </a:cubicBezTo>
                <a:cubicBezTo>
                  <a:pt x="3267075" y="558138"/>
                  <a:pt x="3257061" y="552466"/>
                  <a:pt x="3248025" y="545438"/>
                </a:cubicBezTo>
                <a:cubicBezTo>
                  <a:pt x="3228451" y="530214"/>
                  <a:pt x="3212755" y="509482"/>
                  <a:pt x="3190875" y="497813"/>
                </a:cubicBezTo>
                <a:cubicBezTo>
                  <a:pt x="3117651" y="458760"/>
                  <a:pt x="3121333" y="488552"/>
                  <a:pt x="3076575" y="450188"/>
                </a:cubicBezTo>
                <a:cubicBezTo>
                  <a:pt x="3062938" y="438499"/>
                  <a:pt x="3049502" y="426265"/>
                  <a:pt x="3038475" y="412088"/>
                </a:cubicBezTo>
                <a:cubicBezTo>
                  <a:pt x="3027109" y="397475"/>
                  <a:pt x="3026084" y="373454"/>
                  <a:pt x="3009900" y="364463"/>
                </a:cubicBezTo>
                <a:cubicBezTo>
                  <a:pt x="2885073" y="295115"/>
                  <a:pt x="2907782" y="333599"/>
                  <a:pt x="2828925" y="307313"/>
                </a:cubicBezTo>
                <a:cubicBezTo>
                  <a:pt x="2812705" y="301906"/>
                  <a:pt x="2797520" y="293670"/>
                  <a:pt x="2781300" y="288263"/>
                </a:cubicBezTo>
                <a:cubicBezTo>
                  <a:pt x="2762989" y="282159"/>
                  <a:pt x="2732971" y="278386"/>
                  <a:pt x="2714625" y="269213"/>
                </a:cubicBezTo>
                <a:cubicBezTo>
                  <a:pt x="2704386" y="264093"/>
                  <a:pt x="2697015" y="253452"/>
                  <a:pt x="2686050" y="250163"/>
                </a:cubicBezTo>
                <a:cubicBezTo>
                  <a:pt x="2664546" y="243712"/>
                  <a:pt x="2641600" y="243813"/>
                  <a:pt x="2619375" y="240638"/>
                </a:cubicBezTo>
                <a:cubicBezTo>
                  <a:pt x="2606675" y="234288"/>
                  <a:pt x="2593687" y="228484"/>
                  <a:pt x="2581275" y="221588"/>
                </a:cubicBezTo>
                <a:cubicBezTo>
                  <a:pt x="2540632" y="199008"/>
                  <a:pt x="2535516" y="191091"/>
                  <a:pt x="2495550" y="173963"/>
                </a:cubicBezTo>
                <a:cubicBezTo>
                  <a:pt x="2486322" y="170008"/>
                  <a:pt x="2476676" y="167025"/>
                  <a:pt x="2466975" y="164438"/>
                </a:cubicBezTo>
                <a:cubicBezTo>
                  <a:pt x="2369470" y="138437"/>
                  <a:pt x="2377787" y="140885"/>
                  <a:pt x="2305050" y="126338"/>
                </a:cubicBezTo>
                <a:cubicBezTo>
                  <a:pt x="2266798" y="100837"/>
                  <a:pt x="2264941" y="97093"/>
                  <a:pt x="2209800" y="78713"/>
                </a:cubicBezTo>
                <a:cubicBezTo>
                  <a:pt x="2194441" y="73593"/>
                  <a:pt x="2178166" y="71713"/>
                  <a:pt x="2162175" y="69188"/>
                </a:cubicBezTo>
                <a:cubicBezTo>
                  <a:pt x="2117823" y="62185"/>
                  <a:pt x="2073517" y="54463"/>
                  <a:pt x="2028825" y="50138"/>
                </a:cubicBezTo>
                <a:cubicBezTo>
                  <a:pt x="1864171" y="34204"/>
                  <a:pt x="1903512" y="48670"/>
                  <a:pt x="1771650" y="31088"/>
                </a:cubicBezTo>
                <a:cubicBezTo>
                  <a:pt x="1755603" y="28948"/>
                  <a:pt x="1739900" y="24738"/>
                  <a:pt x="1724025" y="21563"/>
                </a:cubicBezTo>
                <a:cubicBezTo>
                  <a:pt x="1578349" y="26262"/>
                  <a:pt x="1464654" y="-50245"/>
                  <a:pt x="1409700" y="59663"/>
                </a:cubicBezTo>
                <a:cubicBezTo>
                  <a:pt x="1405210" y="68643"/>
                  <a:pt x="1403904" y="78916"/>
                  <a:pt x="1400175" y="88238"/>
                </a:cubicBezTo>
                <a:cubicBezTo>
                  <a:pt x="1397538" y="94830"/>
                  <a:pt x="1393825" y="100938"/>
                  <a:pt x="1371600" y="135863"/>
                </a:cubicBezTo>
                <a:close/>
              </a:path>
            </a:pathLst>
          </a:custGeom>
          <a:gradFill flip="none" rotWithShape="1">
            <a:gsLst>
              <a:gs pos="0">
                <a:schemeClr val="bg1">
                  <a:alpha val="0"/>
                </a:schemeClr>
              </a:gs>
              <a:gs pos="100000">
                <a:schemeClr val="accent1">
                  <a:tint val="23500"/>
                  <a:satMod val="160000"/>
                  <a:lumMod val="0"/>
                  <a:lumOff val="100000"/>
                  <a:alpha val="59000"/>
                </a:schemeClr>
              </a:gs>
            </a:gsLst>
            <a:path path="circle">
              <a:fillToRect l="50000" t="50000" r="50000" b="50000"/>
            </a:path>
            <a:tileRect/>
          </a:gra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rot="16200000">
            <a:off x="-205614" y="2999215"/>
            <a:ext cx="1459695" cy="461665"/>
          </a:xfrm>
          <a:prstGeom prst="rect">
            <a:avLst/>
          </a:prstGeom>
          <a:noFill/>
          <a:ln w="38100">
            <a:solidFill>
              <a:schemeClr val="tx1"/>
            </a:solidFill>
          </a:ln>
        </p:spPr>
        <p:txBody>
          <a:bodyPr wrap="none" rtlCol="0">
            <a:spAutoFit/>
          </a:bodyPr>
          <a:lstStyle>
            <a:defPPr>
              <a:defRPr lang="en-US"/>
            </a:defPPr>
            <a:lvl1pPr>
              <a:defRPr sz="2400" b="1"/>
            </a:lvl1pPr>
          </a:lstStyle>
          <a:p>
            <a:r>
              <a:rPr lang="en-US" dirty="0"/>
              <a:t>Variable 1</a:t>
            </a:r>
          </a:p>
        </p:txBody>
      </p:sp>
      <p:sp>
        <p:nvSpPr>
          <p:cNvPr id="10" name="TextBox 9"/>
          <p:cNvSpPr txBox="1"/>
          <p:nvPr/>
        </p:nvSpPr>
        <p:spPr>
          <a:xfrm>
            <a:off x="5356794" y="6404947"/>
            <a:ext cx="1459695" cy="461665"/>
          </a:xfrm>
          <a:prstGeom prst="rect">
            <a:avLst/>
          </a:prstGeom>
          <a:noFill/>
          <a:ln w="38100">
            <a:solidFill>
              <a:schemeClr val="tx1"/>
            </a:solidFill>
          </a:ln>
        </p:spPr>
        <p:txBody>
          <a:bodyPr wrap="none" rtlCol="0">
            <a:spAutoFit/>
          </a:bodyPr>
          <a:lstStyle>
            <a:defPPr>
              <a:defRPr lang="en-US"/>
            </a:defPPr>
            <a:lvl1pPr>
              <a:defRPr sz="2400" b="1"/>
            </a:lvl1pPr>
          </a:lstStyle>
          <a:p>
            <a:r>
              <a:rPr lang="en-US" dirty="0"/>
              <a:t>Variable 2</a:t>
            </a:r>
          </a:p>
        </p:txBody>
      </p:sp>
      <p:sp>
        <p:nvSpPr>
          <p:cNvPr id="12" name="TextBox 11"/>
          <p:cNvSpPr txBox="1"/>
          <p:nvPr/>
        </p:nvSpPr>
        <p:spPr>
          <a:xfrm>
            <a:off x="1126834" y="6406200"/>
            <a:ext cx="3333798" cy="461665"/>
          </a:xfrm>
          <a:prstGeom prst="rect">
            <a:avLst/>
          </a:prstGeom>
          <a:noFill/>
          <a:ln w="38100">
            <a:solidFill>
              <a:schemeClr val="tx1"/>
            </a:solidFill>
          </a:ln>
        </p:spPr>
        <p:txBody>
          <a:bodyPr wrap="none" rtlCol="0">
            <a:spAutoFit/>
          </a:bodyPr>
          <a:lstStyle>
            <a:defPPr>
              <a:defRPr lang="en-US"/>
            </a:defPPr>
            <a:lvl1pPr>
              <a:defRPr sz="2400" b="1"/>
            </a:lvl1pPr>
          </a:lstStyle>
          <a:p>
            <a:r>
              <a:rPr lang="en-US" dirty="0"/>
              <a:t>Contour of the Objective</a:t>
            </a:r>
          </a:p>
        </p:txBody>
      </p:sp>
      <p:sp>
        <p:nvSpPr>
          <p:cNvPr id="13" name="TextBox 12"/>
          <p:cNvSpPr txBox="1"/>
          <p:nvPr/>
        </p:nvSpPr>
        <p:spPr>
          <a:xfrm>
            <a:off x="1604200" y="611831"/>
            <a:ext cx="2967800" cy="461665"/>
          </a:xfrm>
          <a:prstGeom prst="rect">
            <a:avLst/>
          </a:prstGeom>
          <a:noFill/>
          <a:ln w="38100">
            <a:solidFill>
              <a:schemeClr val="tx1"/>
            </a:solidFill>
          </a:ln>
        </p:spPr>
        <p:txBody>
          <a:bodyPr wrap="none" rtlCol="0">
            <a:spAutoFit/>
          </a:bodyPr>
          <a:lstStyle/>
          <a:p>
            <a:r>
              <a:rPr lang="en-US" sz="2400" b="1" dirty="0" smtClean="0"/>
              <a:t>Feasible Design Space</a:t>
            </a:r>
            <a:endParaRPr lang="en-US" b="1" dirty="0"/>
          </a:p>
        </p:txBody>
      </p:sp>
      <p:sp>
        <p:nvSpPr>
          <p:cNvPr id="14" name="TextBox 13"/>
          <p:cNvSpPr txBox="1"/>
          <p:nvPr/>
        </p:nvSpPr>
        <p:spPr>
          <a:xfrm>
            <a:off x="5334000" y="611832"/>
            <a:ext cx="1505284" cy="461665"/>
          </a:xfrm>
          <a:prstGeom prst="rect">
            <a:avLst/>
          </a:prstGeom>
          <a:noFill/>
          <a:ln w="38100">
            <a:solidFill>
              <a:schemeClr val="tx1"/>
            </a:solidFill>
          </a:ln>
        </p:spPr>
        <p:txBody>
          <a:bodyPr wrap="none" rtlCol="0">
            <a:spAutoFit/>
          </a:bodyPr>
          <a:lstStyle/>
          <a:p>
            <a:r>
              <a:rPr lang="en-US" sz="2400" b="1" dirty="0" smtClean="0"/>
              <a:t>Constraint</a:t>
            </a:r>
            <a:endParaRPr lang="en-US" b="1" dirty="0"/>
          </a:p>
        </p:txBody>
      </p:sp>
      <p:cxnSp>
        <p:nvCxnSpPr>
          <p:cNvPr id="16" name="Straight Arrow Connector 15"/>
          <p:cNvCxnSpPr>
            <a:stCxn id="14" idx="2"/>
          </p:cNvCxnSpPr>
          <p:nvPr/>
        </p:nvCxnSpPr>
        <p:spPr>
          <a:xfrm flipH="1">
            <a:off x="5626414" y="1073497"/>
            <a:ext cx="460228" cy="1222942"/>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609600" y="1476803"/>
            <a:ext cx="0" cy="1027799"/>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6821328" y="6592435"/>
            <a:ext cx="1206701" cy="1"/>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670703" y="1073496"/>
            <a:ext cx="441069" cy="1834414"/>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2286000" y="5105400"/>
            <a:ext cx="337531" cy="1300802"/>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4883847"/>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FIRSTP2ADMIN@6CEINKRS96DHY552" val="585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7967</TotalTime>
  <Words>1510</Words>
  <Application>Microsoft Office PowerPoint</Application>
  <PresentationFormat>On-screen Show (4:3)</PresentationFormat>
  <Paragraphs>255</Paragraphs>
  <Slides>40</Slides>
  <Notes>0</Notes>
  <HiddenSlides>2</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Analytical Design</vt:lpstr>
      <vt:lpstr>Things to cover</vt:lpstr>
      <vt:lpstr>Design refinement requires more than intuition</vt:lpstr>
      <vt:lpstr>Design refinement requires more than intuition</vt:lpstr>
      <vt:lpstr>Design refinement requires more than intuition</vt:lpstr>
      <vt:lpstr>Design refinement requires more than intuition</vt:lpstr>
      <vt:lpstr>Analytical design is about “optimization”</vt:lpstr>
      <vt:lpstr>PowerPoint Presentation</vt:lpstr>
      <vt:lpstr>PowerPoint Presentation</vt:lpstr>
      <vt:lpstr>PowerPoint Presentation</vt:lpstr>
      <vt:lpstr>PowerPoint Presentation</vt:lpstr>
      <vt:lpstr>PowerPoint Presentation</vt:lpstr>
      <vt:lpstr>Activity 1</vt:lpstr>
      <vt:lpstr>Activity 1</vt:lpstr>
      <vt:lpstr>Overview</vt:lpstr>
      <vt:lpstr>Response Surface Method</vt:lpstr>
      <vt:lpstr>Response Surface Method</vt:lpstr>
      <vt:lpstr>Design of experiments</vt:lpstr>
      <vt:lpstr>Design of experiments</vt:lpstr>
      <vt:lpstr>Activity 2</vt:lpstr>
      <vt:lpstr>Verification</vt:lpstr>
      <vt:lpstr>Optimization</vt:lpstr>
      <vt:lpstr>Activity 3</vt:lpstr>
      <vt:lpstr>Sensitivity Analysis</vt:lpstr>
      <vt:lpstr>Sensitivity Analysis</vt:lpstr>
      <vt:lpstr>Topology Optimization</vt:lpstr>
      <vt:lpstr>Topology Optimization</vt:lpstr>
      <vt:lpstr>Topology Optimization</vt:lpstr>
      <vt:lpstr>Activity 4</vt:lpstr>
      <vt:lpstr>Topology Optimization</vt:lpstr>
      <vt:lpstr>Useful Topology Optimization codes</vt:lpstr>
      <vt:lpstr>Computational Material Design</vt:lpstr>
      <vt:lpstr>Computational Material Design</vt:lpstr>
      <vt:lpstr>Computational Material Design</vt:lpstr>
      <vt:lpstr>Computational Material Design</vt:lpstr>
      <vt:lpstr>Computational Material Design</vt:lpstr>
      <vt:lpstr>Computational Material Design</vt:lpstr>
      <vt:lpstr>Computational Material Design</vt:lpstr>
      <vt:lpstr>Computational Material Design</vt:lpstr>
      <vt:lpstr>Computational Material Design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Analytical Design</dc:title>
  <dc:creator>Yi Ren</dc:creator>
  <cp:lastModifiedBy>Yi Ren</cp:lastModifiedBy>
  <cp:revision>44</cp:revision>
  <dcterms:created xsi:type="dcterms:W3CDTF">2017-02-21T03:53:39Z</dcterms:created>
  <dcterms:modified xsi:type="dcterms:W3CDTF">2017-02-28T23:14:28Z</dcterms:modified>
</cp:coreProperties>
</file>