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78" r:id="rId4"/>
    <p:sldId id="279" r:id="rId5"/>
    <p:sldId id="280" r:id="rId6"/>
    <p:sldId id="29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13004800" cy="9753600"/>
  <p:notesSz cx="6858000" cy="9144000"/>
  <p:embeddedFontLs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TF NORDIC Std" panose="020B0604020202020204" charset="0"/>
      <p:regular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81" autoAdjust="0"/>
  </p:normalViewPr>
  <p:slideViewPr>
    <p:cSldViewPr showGuides="1">
      <p:cViewPr varScale="1">
        <p:scale>
          <a:sx n="44" d="100"/>
          <a:sy n="44" d="100"/>
        </p:scale>
        <p:origin x="-867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089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C8730B6-9FC9-4E1B-9039-B89A44D245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5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C8730B6-9FC9-4E1B-9039-B89A44D245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46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542903-F617-4EE2-8400-F76165F14B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12090298" y="936625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93333F43-3E86-47E4-BFBB-2476D384E1C6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0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 dirty="0"/>
              <a:t>Title Text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9050" y="2920998"/>
            <a:ext cx="13042900" cy="6820210"/>
            <a:chOff x="0" y="306"/>
            <a:chExt cx="13042900" cy="6820208"/>
          </a:xfrm>
        </p:grpSpPr>
        <p:sp>
          <p:nvSpPr>
            <p:cNvPr id="3" name="Shape 3"/>
            <p:cNvSpPr/>
            <p:nvPr/>
          </p:nvSpPr>
          <p:spPr>
            <a:xfrm rot="16192115">
              <a:off x="9670164" y="3070274"/>
              <a:ext cx="632460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12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/>
              </a:pPr>
              <a:r>
                <a:rPr sz="1200" dirty="0"/>
                <a:t>Contributed by</a:t>
              </a:r>
              <a:r>
                <a:rPr sz="1200" dirty="0" smtClean="0"/>
                <a:t>: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Namwoo</a:t>
              </a:r>
              <a:r>
                <a:rPr lang="en-US" sz="1200" dirty="0" smtClean="0"/>
                <a:t> Kang</a:t>
              </a:r>
              <a:r>
                <a:rPr lang="en-US" sz="1200" baseline="0" dirty="0" smtClean="0"/>
                <a:t>, </a:t>
              </a:r>
              <a:r>
                <a:rPr lang="en-US" sz="1200" baseline="0" dirty="0" err="1" smtClean="0"/>
                <a:t>Panos</a:t>
              </a:r>
              <a:r>
                <a:rPr lang="en-US" sz="1200" baseline="0" dirty="0" smtClean="0"/>
                <a:t> Y. </a:t>
              </a:r>
              <a:r>
                <a:rPr lang="en-US" sz="1200" baseline="0" dirty="0" err="1" smtClean="0"/>
                <a:t>Papalambros</a:t>
              </a:r>
              <a:r>
                <a:rPr lang="en-US" sz="1200" baseline="0" dirty="0" smtClean="0"/>
                <a:t>, University of Michigan</a:t>
              </a:r>
              <a:endParaRPr sz="1200" dirty="0"/>
            </a:p>
          </p:txBody>
        </p:sp>
        <p:sp>
          <p:nvSpPr>
            <p:cNvPr id="4" name="Shape 4"/>
            <p:cNvSpPr/>
            <p:nvPr userDrawn="1"/>
          </p:nvSpPr>
          <p:spPr>
            <a:xfrm>
              <a:off x="0" y="6439513"/>
              <a:ext cx="13042900" cy="381001"/>
            </a:xfrm>
            <a:prstGeom prst="rect">
              <a:avLst/>
            </a:prstGeom>
            <a:solidFill>
              <a:srgbClr val="13325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929292">
                  <a:alpha val="34999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algn="l" defTabSz="457200">
                <a:defRPr sz="18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101600" y="6497578"/>
              <a:ext cx="6953250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spAutoFit/>
            </a:bodyPr>
            <a:lstStyle>
              <a:lvl1pPr marL="40639" marR="40639" algn="l" defTabSz="457200">
                <a:defRPr sz="1800">
                  <a:solidFill>
                    <a:srgbClr val="FFD500"/>
                  </a:solidFill>
                  <a:uFill>
                    <a:solidFill>
                      <a:srgbClr val="FFD5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 dirty="0">
                  <a:solidFill>
                    <a:srgbClr val="FFD500"/>
                  </a:solidFill>
                  <a:uFill>
                    <a:solidFill>
                      <a:srgbClr val="FFD500"/>
                    </a:solidFill>
                  </a:uFill>
                </a:rPr>
                <a:t>Michigan Design • Analytical Product Design</a:t>
              </a:r>
            </a:p>
          </p:txBody>
        </p:sp>
        <p:sp>
          <p:nvSpPr>
            <p:cNvPr id="6" name="Shape 6"/>
            <p:cNvSpPr/>
            <p:nvPr/>
          </p:nvSpPr>
          <p:spPr>
            <a:xfrm>
              <a:off x="6115962" y="6497578"/>
              <a:ext cx="539925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spAutoFit/>
            </a:bodyPr>
            <a:lstStyle>
              <a:lvl1pPr marL="40639" marR="40639" algn="r" defTabSz="4572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 lang="en-US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Microeconomics and Profit Model</a:t>
              </a:r>
              <a:endParaRPr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pic>
          <p:nvPicPr>
            <p:cNvPr id="7" name="image.tif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661014" y="6496663"/>
              <a:ext cx="342901" cy="266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12088725" y="9380150"/>
            <a:ext cx="346249" cy="2769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 anchorCtr="1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>
        <a:defRPr sz="8000">
          <a:latin typeface="Helvetica Neue"/>
          <a:ea typeface="Helvetica Neue"/>
          <a:cs typeface="Helvetica Neue"/>
          <a:sym typeface="Helvetica Neue"/>
        </a:defRPr>
      </a:lvl1pPr>
      <a:lvl2pPr indent="228600" algn="ctr" defTabSz="584200">
        <a:defRPr sz="8000">
          <a:latin typeface="Helvetica Neue"/>
          <a:ea typeface="Helvetica Neue"/>
          <a:cs typeface="Helvetica Neue"/>
          <a:sym typeface="Helvetica Neue"/>
        </a:defRPr>
      </a:lvl2pPr>
      <a:lvl3pPr indent="457200" algn="ctr" defTabSz="584200">
        <a:defRPr sz="8000">
          <a:latin typeface="Helvetica Neue"/>
          <a:ea typeface="Helvetica Neue"/>
          <a:cs typeface="Helvetica Neue"/>
          <a:sym typeface="Helvetica Neue"/>
        </a:defRPr>
      </a:lvl3pPr>
      <a:lvl4pPr indent="685800" algn="ctr" defTabSz="584200">
        <a:defRPr sz="8000">
          <a:latin typeface="Helvetica Neue"/>
          <a:ea typeface="Helvetica Neue"/>
          <a:cs typeface="Helvetica Neue"/>
          <a:sym typeface="Helvetica Neue"/>
        </a:defRPr>
      </a:lvl4pPr>
      <a:lvl5pPr indent="914400" algn="ctr" defTabSz="584200">
        <a:defRPr sz="8000">
          <a:latin typeface="Helvetica Neue"/>
          <a:ea typeface="Helvetica Neue"/>
          <a:cs typeface="Helvetica Neue"/>
          <a:sym typeface="Helvetica Neue"/>
        </a:defRPr>
      </a:lvl5pPr>
      <a:lvl6pPr indent="1143000" algn="ctr" defTabSz="584200">
        <a:defRPr sz="8000">
          <a:latin typeface="Helvetica Neue"/>
          <a:ea typeface="Helvetica Neue"/>
          <a:cs typeface="Helvetica Neue"/>
          <a:sym typeface="Helvetica Neue"/>
        </a:defRPr>
      </a:lvl6pPr>
      <a:lvl7pPr indent="1371600" algn="ctr" defTabSz="584200">
        <a:defRPr sz="8000">
          <a:latin typeface="Helvetica Neue"/>
          <a:ea typeface="Helvetica Neue"/>
          <a:cs typeface="Helvetica Neue"/>
          <a:sym typeface="Helvetica Neue"/>
        </a:defRPr>
      </a:lvl7pPr>
      <a:lvl8pPr indent="1600200" algn="ctr" defTabSz="584200">
        <a:defRPr sz="8000">
          <a:latin typeface="Helvetica Neue"/>
          <a:ea typeface="Helvetica Neue"/>
          <a:cs typeface="Helvetica Neue"/>
          <a:sym typeface="Helvetica Neue"/>
        </a:defRPr>
      </a:lvl8pPr>
      <a:lvl9pPr indent="1828800" algn="ctr" defTabSz="584200">
        <a:defRPr sz="8000"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12153849" y="93662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82005" y="4875511"/>
            <a:ext cx="10240790" cy="243968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marL="235127" indent="-235127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41" indent="-195939" algn="l" defTabSz="6270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755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57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0759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4261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7763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265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4767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6600" dirty="0" smtClean="0">
                <a:latin typeface="PTF NORDIC Std" pitchFamily="34" charset="0"/>
              </a:rPr>
              <a:t>Microeconomics and profit model</a:t>
            </a:r>
            <a:endParaRPr lang="en-US" sz="6600" dirty="0">
              <a:latin typeface="PTF NORDIC St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00" y="971747"/>
            <a:ext cx="2971800" cy="367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Linear Demand Model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-1077383" y="5216256"/>
            <a:ext cx="5418667" cy="2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25600" y="7911254"/>
            <a:ext cx="9211733" cy="2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35805" y="8144595"/>
            <a:ext cx="2673549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Quantity, q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614" y="2014965"/>
            <a:ext cx="816630" cy="2490937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Price, p ($)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25600" y="4334933"/>
            <a:ext cx="7044267" cy="35763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21071" y="7802880"/>
            <a:ext cx="465542" cy="79885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500" b="1" dirty="0">
                <a:latin typeface="Helvetica" pitchFamily="34" charset="0"/>
                <a:cs typeface="Helvetica" pitchFamily="34" charset="0"/>
              </a:rPr>
              <a:t>  |</a:t>
            </a:r>
          </a:p>
          <a:p>
            <a:r>
              <a:rPr lang="en-US" sz="2800" dirty="0">
                <a:latin typeface="Helvetica" pitchFamily="34" charset="0"/>
                <a:ea typeface="Tahoma"/>
                <a:cs typeface="Helvetica" pitchFamily="34" charset="0"/>
              </a:rPr>
              <a:t>θ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4985173" y="4985173"/>
            <a:ext cx="1300480" cy="6502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00960" y="2594611"/>
            <a:ext cx="9211733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l-GR" sz="3400" b="1" i="1" dirty="0"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400" b="1" i="1" baseline="-25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3400" b="1" dirty="0">
                <a:latin typeface="Helvetica" pitchFamily="34" charset="0"/>
                <a:cs typeface="Helvetica" pitchFamily="34" charset="0"/>
              </a:rPr>
              <a:t> is price sensitivity (and dictates slope)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01921" y="3963367"/>
            <a:ext cx="2469508" cy="6565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q = </a:t>
            </a:r>
            <a:r>
              <a:rPr lang="el-GR" sz="34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θ</a:t>
            </a:r>
            <a:r>
              <a:rPr lang="en-US" sz="34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– </a:t>
            </a:r>
            <a:r>
              <a:rPr lang="el-GR" sz="34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400" i="1" baseline="-25000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n-US" sz="34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400" i="1" dirty="0" err="1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</a:t>
            </a:r>
            <a:endParaRPr lang="en-US" sz="3400" i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599267">
            <a:off x="2350494" y="6464158"/>
            <a:ext cx="3669013" cy="50064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Not valid near intercepts!</a:t>
            </a:r>
            <a:endParaRPr lang="en-US" sz="24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9" name="Straight Arrow Connector 38"/>
          <p:cNvCxnSpPr>
            <a:stCxn id="37" idx="1"/>
          </p:cNvCxnSpPr>
          <p:nvPr/>
        </p:nvCxnSpPr>
        <p:spPr>
          <a:xfrm flipH="1" flipV="1">
            <a:off x="1733984" y="4551686"/>
            <a:ext cx="811466" cy="1339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3"/>
          </p:cNvCxnSpPr>
          <p:nvPr/>
        </p:nvCxnSpPr>
        <p:spPr>
          <a:xfrm>
            <a:off x="5824551" y="7537457"/>
            <a:ext cx="2520196" cy="26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51760" y="3359574"/>
                <a:ext cx="10011173" cy="569045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800" i="1" dirty="0">
                    <a:solidFill>
                      <a:srgbClr val="C00000"/>
                    </a:solidFill>
                    <a:latin typeface="Helvetica" pitchFamily="34" charset="0"/>
                    <a:cs typeface="Helvetica" pitchFamily="34" charset="0"/>
                  </a:rPr>
                  <a:t>quantity demanded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/>
                        <a:cs typeface="Helvetica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solidFill>
                      <a:srgbClr val="C00000"/>
                    </a:solidFill>
                    <a:latin typeface="Helvetica" pitchFamily="34" charset="0"/>
                    <a:cs typeface="Helvetica" pitchFamily="34" charset="0"/>
                  </a:rPr>
                  <a:t>-intercept – (price sensitivity) </a:t>
                </a:r>
                <a:r>
                  <a:rPr lang="en-US" sz="2800" dirty="0">
                    <a:solidFill>
                      <a:srgbClr val="C00000"/>
                    </a:solidFill>
                    <a:latin typeface="Helvetica" pitchFamily="34" charset="0"/>
                    <a:cs typeface="Helvetica" pitchFamily="34" charset="0"/>
                  </a:rPr>
                  <a:t>x</a:t>
                </a:r>
                <a:r>
                  <a:rPr lang="en-US" sz="2800" i="1" dirty="0">
                    <a:solidFill>
                      <a:srgbClr val="C00000"/>
                    </a:solidFill>
                    <a:latin typeface="Helvetica" pitchFamily="34" charset="0"/>
                    <a:cs typeface="Helvetica" pitchFamily="34" charset="0"/>
                  </a:rPr>
                  <a:t> (price)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760" y="3359574"/>
                <a:ext cx="10011173" cy="569045"/>
              </a:xfrm>
              <a:prstGeom prst="rect">
                <a:avLst/>
              </a:prstGeom>
              <a:blipFill rotWithShape="1">
                <a:blip r:embed="rId3"/>
                <a:stretch>
                  <a:fillRect t="-7527" r="-792" b="-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20" y="4850657"/>
            <a:ext cx="3322688" cy="254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2347" y="975360"/>
            <a:ext cx="2134976" cy="10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1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Estimating Demand Sensitivity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-5121" y="5146066"/>
            <a:ext cx="3916905" cy="52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50720" y="7091664"/>
            <a:ext cx="9211733" cy="2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60925" y="7325005"/>
            <a:ext cx="2673549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Quantity, q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734" y="2774095"/>
            <a:ext cx="816630" cy="2490937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Price, p ($)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50720" y="4273957"/>
            <a:ext cx="7044267" cy="28177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46191" y="6983290"/>
            <a:ext cx="465542" cy="79885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500" b="1" dirty="0">
                <a:latin typeface="Helvetica" pitchFamily="34" charset="0"/>
                <a:cs typeface="Helvetica" pitchFamily="34" charset="0"/>
              </a:rPr>
              <a:t>  |</a:t>
            </a:r>
          </a:p>
          <a:p>
            <a:r>
              <a:rPr lang="en-US" sz="2800" dirty="0">
                <a:latin typeface="Helvetica" pitchFamily="34" charset="0"/>
                <a:ea typeface="Tahoma"/>
                <a:cs typeface="Helvetica" pitchFamily="34" charset="0"/>
              </a:rPr>
              <a:t>θ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38784" y="4273957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359574" y="5032571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16871" y="4644967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660054" y="5574437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93547" y="6116304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43787" y="5032571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68907" y="5791184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19147" y="5791184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52640" y="6333051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02400" y="6549797"/>
            <a:ext cx="108373" cy="1083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576320" y="4924197"/>
            <a:ext cx="2059093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201920" y="5329109"/>
            <a:ext cx="866987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0" y="4390797"/>
            <a:ext cx="740327" cy="56220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Δ</a:t>
            </a:r>
            <a:r>
              <a:rPr lang="en-US" sz="2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q</a:t>
            </a:r>
            <a:endParaRPr lang="en-US" sz="2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28733" y="5149411"/>
            <a:ext cx="740327" cy="56220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Δ</a:t>
            </a:r>
            <a:r>
              <a:rPr lang="en-US" sz="2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</a:t>
            </a:r>
            <a:endParaRPr lang="en-US" sz="2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3004" y="3628797"/>
            <a:ext cx="2731256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l-GR" sz="34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400" b="1" baseline="-25000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n-US" sz="34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= </a:t>
            </a:r>
            <a:r>
              <a:rPr lang="en-US" sz="3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- </a:t>
            </a:r>
            <a:r>
              <a:rPr lang="el-GR" sz="3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Δ</a:t>
            </a:r>
            <a:r>
              <a:rPr lang="en-US" sz="34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q/</a:t>
            </a:r>
            <a:r>
              <a:rPr lang="el-GR" sz="34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Δ</a:t>
            </a:r>
            <a:r>
              <a:rPr lang="en-US" sz="34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66" y="4719713"/>
            <a:ext cx="609961" cy="963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82" y="5371061"/>
            <a:ext cx="667076" cy="1020626"/>
          </a:xfrm>
          <a:prstGeom prst="rect">
            <a:avLst/>
          </a:prstGeom>
        </p:spPr>
      </p:pic>
      <p:pic>
        <p:nvPicPr>
          <p:cNvPr id="3074" name="Picture 2" descr="C:\TREE\01.ResearchWork\@ResearchPlan\PSS\Bofore\gw-kindle-660x445__V388356987_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18876" r="64071" b="12247"/>
          <a:stretch/>
        </p:blipFill>
        <p:spPr bwMode="auto">
          <a:xfrm>
            <a:off x="4309880" y="5791184"/>
            <a:ext cx="662012" cy="9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3812" y="8124597"/>
            <a:ext cx="12993212" cy="562203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en-US" sz="2800" dirty="0">
                <a:latin typeface="Helvetica" pitchFamily="34" charset="0"/>
                <a:cs typeface="Helvetica" pitchFamily="34" charset="0"/>
              </a:rPr>
              <a:t>*Model works best with small changes in attributes and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price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0154" y="2104797"/>
            <a:ext cx="11524446" cy="562203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buNone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Assuming linearity and independence, use data to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estimate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values: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 t="3770" r="7123" b="12639"/>
          <a:stretch/>
        </p:blipFill>
        <p:spPr>
          <a:xfrm>
            <a:off x="3359574" y="3691265"/>
            <a:ext cx="712051" cy="9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0" grpId="0"/>
      <p:bldP spid="51" grpId="0"/>
      <p:bldP spid="5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Where Does Data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059095"/>
            <a:ext cx="12137813" cy="2492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pitchFamily="34" charset="0"/>
                <a:cs typeface="Helvetica" pitchFamily="34" charset="0"/>
              </a:rPr>
              <a:t>Find information on competitors or similar products</a:t>
            </a:r>
          </a:p>
          <a:p>
            <a:r>
              <a:rPr lang="en-US" sz="4000" dirty="0">
                <a:latin typeface="Helvetica" pitchFamily="34" charset="0"/>
                <a:cs typeface="Helvetica" pitchFamily="34" charset="0"/>
              </a:rPr>
              <a:t>Survey customers on what they are willing to pay (WTP) for products</a:t>
            </a:r>
          </a:p>
        </p:txBody>
      </p:sp>
    </p:spTree>
    <p:extLst>
      <p:ext uri="{BB962C8B-B14F-4D97-AF65-F5344CB8AC3E}">
        <p14:creationId xmlns:p14="http://schemas.microsoft.com/office/powerpoint/2010/main" val="17275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Price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8" y="6666604"/>
            <a:ext cx="2798994" cy="65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Price sensitivity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:</a:t>
            </a:r>
            <a:endParaRPr lang="en-US" sz="340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2486901" y="3723569"/>
            <a:ext cx="2616425" cy="4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93067" y="5017233"/>
            <a:ext cx="5201920" cy="2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11916" y="5126736"/>
            <a:ext cx="2182251" cy="83168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2300" b="1" dirty="0">
                <a:latin typeface="Helvetica" pitchFamily="34" charset="0"/>
                <a:cs typeface="Helvetica" pitchFamily="34" charset="0"/>
              </a:rPr>
              <a:t>Quantity, q </a:t>
            </a:r>
          </a:p>
          <a:p>
            <a:pPr algn="ctr"/>
            <a:r>
              <a:rPr lang="en-US" sz="2300" b="1" dirty="0">
                <a:latin typeface="Helvetica" pitchFamily="34" charset="0"/>
                <a:cs typeface="Helvetica" pitchFamily="34" charset="0"/>
              </a:rPr>
              <a:t>(million units)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4454" y="2072721"/>
            <a:ext cx="616575" cy="1636536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2300" b="1" dirty="0">
                <a:latin typeface="Helvetica" pitchFamily="34" charset="0"/>
                <a:cs typeface="Helvetica" pitchFamily="34" charset="0"/>
              </a:rPr>
              <a:t>Price, p ($)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93067" y="3174886"/>
            <a:ext cx="3142827" cy="18423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50053" y="4908861"/>
            <a:ext cx="519112" cy="91614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500" b="1" dirty="0">
                <a:latin typeface="Helvetica" pitchFamily="34" charset="0"/>
                <a:cs typeface="Helvetica" pitchFamily="34" charset="0"/>
              </a:rPr>
              <a:t>  |</a:t>
            </a:r>
          </a:p>
          <a:p>
            <a:r>
              <a:rPr lang="en-US" dirty="0">
                <a:latin typeface="Helvetica" pitchFamily="34" charset="0"/>
                <a:ea typeface="Tahoma"/>
                <a:cs typeface="Helvetica" pitchFamily="34" charset="0"/>
              </a:rPr>
              <a:t>θ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823178" y="3121265"/>
            <a:ext cx="974231" cy="4334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2173477"/>
            <a:ext cx="2097897" cy="5690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q = </a:t>
            </a:r>
            <a:r>
              <a:rPr lang="el-GR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θ</a:t>
            </a:r>
            <a:r>
              <a:rPr lang="en-US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– </a:t>
            </a:r>
            <a:r>
              <a:rPr lang="el-GR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800" i="1" baseline="-25000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</a:t>
            </a:r>
            <a:endParaRPr lang="en-US" sz="2800" i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9387" y="2200656"/>
            <a:ext cx="4334933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l-GR" sz="2800" i="1" dirty="0"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800" i="1" baseline="-25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is price sensitivity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93067" y="4043002"/>
            <a:ext cx="1408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93067" y="4259749"/>
            <a:ext cx="1842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714240" y="4530682"/>
            <a:ext cx="975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256107" y="4639056"/>
            <a:ext cx="758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84214" y="3822023"/>
            <a:ext cx="1408853" cy="43772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1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= $329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76800" y="4909989"/>
            <a:ext cx="570409" cy="1050544"/>
          </a:xfrm>
          <a:prstGeom prst="rect">
            <a:avLst/>
          </a:prstGeom>
          <a:noFill/>
        </p:spPr>
        <p:txBody>
          <a:bodyPr vert="vert270"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q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 = 10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125344"/>
              </p:ext>
            </p:extLst>
          </p:nvPr>
        </p:nvGraphicFramePr>
        <p:xfrm>
          <a:off x="3359574" y="6702728"/>
          <a:ext cx="6886774" cy="185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3200400" imgH="863280" progId="Equation.3">
                  <p:embed/>
                </p:oleObj>
              </mc:Choice>
              <mc:Fallback>
                <p:oleObj name="Equation" r:id="rId4" imgW="32004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574" y="6702728"/>
                        <a:ext cx="6886774" cy="18587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84214" y="4147143"/>
            <a:ext cx="1408853" cy="43772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2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= $304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1488" y="4909989"/>
            <a:ext cx="570409" cy="1050544"/>
          </a:xfrm>
          <a:prstGeom prst="rect">
            <a:avLst/>
          </a:prstGeom>
          <a:noFill/>
        </p:spPr>
        <p:txBody>
          <a:bodyPr vert="vert270"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q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 = 13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33493" y="6502400"/>
            <a:ext cx="12029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45294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Profit, </a:t>
            </a:r>
            <a:r>
              <a:rPr lang="el-GR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π</a:t>
            </a:r>
            <a:endParaRPr lang="en-US" sz="5700" dirty="0">
              <a:solidFill>
                <a:schemeClr val="tx1">
                  <a:lumMod val="95000"/>
                  <a:lumOff val="5000"/>
                </a:schemeClr>
              </a:solidFill>
              <a:latin typeface="PTF NORDIC Std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094" y="6934200"/>
            <a:ext cx="8886613" cy="6245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400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π</a:t>
            </a:r>
            <a:r>
              <a:rPr lang="en-US" sz="3400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 = R – </a:t>
            </a:r>
            <a:r>
              <a:rPr lang="en-US" sz="3400" i="1" dirty="0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c</a:t>
            </a:r>
            <a:endParaRPr lang="en-US" sz="3400" i="1" dirty="0">
              <a:solidFill>
                <a:srgbClr val="00B050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3028767" y="3148513"/>
            <a:ext cx="2616425" cy="4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334933" y="4442178"/>
            <a:ext cx="5201920" cy="2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53783" y="4551681"/>
            <a:ext cx="2182251" cy="83168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2300" b="1" dirty="0">
                <a:latin typeface="Helvetica" pitchFamily="34" charset="0"/>
                <a:cs typeface="Helvetica" pitchFamily="34" charset="0"/>
              </a:rPr>
              <a:t>Quantity, q </a:t>
            </a:r>
          </a:p>
          <a:p>
            <a:pPr algn="ctr"/>
            <a:r>
              <a:rPr lang="en-US" sz="2300" b="1" dirty="0">
                <a:latin typeface="Helvetica" pitchFamily="34" charset="0"/>
                <a:cs typeface="Helvetica" pitchFamily="34" charset="0"/>
              </a:rPr>
              <a:t>(million units)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6321" y="1497665"/>
            <a:ext cx="616575" cy="1636536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2300" b="1" dirty="0">
                <a:latin typeface="Helvetica" pitchFamily="34" charset="0"/>
                <a:cs typeface="Helvetica" pitchFamily="34" charset="0"/>
              </a:rPr>
              <a:t>Price, p ($)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34933" y="2599831"/>
            <a:ext cx="3142827" cy="18423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91920" y="4333805"/>
            <a:ext cx="519112" cy="91614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500" b="1" dirty="0">
                <a:latin typeface="Helvetica" pitchFamily="34" charset="0"/>
                <a:cs typeface="Helvetica" pitchFamily="34" charset="0"/>
              </a:rPr>
              <a:t>  |</a:t>
            </a:r>
          </a:p>
          <a:p>
            <a:r>
              <a:rPr lang="en-US" dirty="0">
                <a:latin typeface="Helvetica" pitchFamily="34" charset="0"/>
                <a:ea typeface="Tahoma"/>
                <a:cs typeface="Helvetica" pitchFamily="34" charset="0"/>
              </a:rPr>
              <a:t>θ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365045" y="2546209"/>
            <a:ext cx="974231" cy="4334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8667" y="1598422"/>
            <a:ext cx="2097897" cy="5690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q = </a:t>
            </a:r>
            <a:r>
              <a:rPr lang="el-GR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θ</a:t>
            </a:r>
            <a:r>
              <a:rPr lang="en-US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– </a:t>
            </a:r>
            <a:r>
              <a:rPr lang="el-GR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800" i="1" baseline="-25000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 i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p</a:t>
            </a:r>
            <a:endParaRPr lang="en-US" sz="2800" i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4934" y="3467947"/>
            <a:ext cx="1408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256107" y="3955627"/>
            <a:ext cx="975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6080" y="3246967"/>
            <a:ext cx="1408853" cy="43772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1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= $329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8667" y="4334934"/>
            <a:ext cx="570409" cy="1050544"/>
          </a:xfrm>
          <a:prstGeom prst="rect">
            <a:avLst/>
          </a:prstGeom>
          <a:noFill/>
        </p:spPr>
        <p:txBody>
          <a:bodyPr vert="vert270"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q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 = 10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660053" y="7494355"/>
            <a:ext cx="650240" cy="4334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448213" y="7729934"/>
            <a:ext cx="325120" cy="22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7694507" y="7494354"/>
            <a:ext cx="758613" cy="325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28134" y="7711101"/>
            <a:ext cx="1288555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profit</a:t>
            </a:r>
            <a:endParaRPr lang="en-US" dirty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80437" y="7819475"/>
            <a:ext cx="1929755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revenue</a:t>
            </a:r>
            <a:endParaRPr lang="en-US" dirty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24970" y="7727696"/>
            <a:ext cx="1109018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cost</a:t>
            </a:r>
            <a:endParaRPr lang="en-US" dirty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34934" y="3467947"/>
            <a:ext cx="1408853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576320" y="4118187"/>
            <a:ext cx="650240" cy="4334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1867" y="4655820"/>
            <a:ext cx="4443307" cy="43772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Revenue = </a:t>
            </a:r>
            <a:r>
              <a:rPr lang="en-US" sz="2000" dirty="0" err="1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pq</a:t>
            </a:r>
            <a:r>
              <a:rPr lang="en-US" sz="20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 = area = $3.29 billion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9573" y="5618688"/>
            <a:ext cx="6502400" cy="1239312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pPr algn="ctr">
              <a:buNone/>
            </a:pPr>
            <a:r>
              <a:rPr lang="en-US" i="1" dirty="0">
                <a:latin typeface="Helvetica" pitchFamily="34" charset="0"/>
                <a:cs typeface="Helvetica" pitchFamily="34" charset="0"/>
              </a:rPr>
              <a:t>Revenue = price </a:t>
            </a:r>
            <a:r>
              <a:rPr lang="en-US" baseline="10000" dirty="0">
                <a:latin typeface="Helvetica" pitchFamily="34" charset="0"/>
                <a:cs typeface="Helvetica" pitchFamily="34" charset="0"/>
              </a:rPr>
              <a:t>x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 quantity</a:t>
            </a:r>
          </a:p>
          <a:p>
            <a:pPr algn="ctr">
              <a:buNone/>
            </a:pPr>
            <a:r>
              <a:rPr lang="en-US" i="1" dirty="0">
                <a:latin typeface="Helvetica" pitchFamily="34" charset="0"/>
                <a:cs typeface="Helvetica" pitchFamily="34" charset="0"/>
              </a:rPr>
              <a:t>R = </a:t>
            </a:r>
            <a:r>
              <a:rPr lang="en-US" i="1" dirty="0" err="1">
                <a:latin typeface="Helvetica" pitchFamily="34" charset="0"/>
                <a:cs typeface="Helvetica" pitchFamily="34" charset="0"/>
              </a:rPr>
              <a:t>pq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 = p(</a:t>
            </a:r>
            <a:r>
              <a:rPr lang="el-GR" i="1" dirty="0">
                <a:latin typeface="Helvetica" pitchFamily="34" charset="0"/>
                <a:cs typeface="Helvetica" pitchFamily="34" charset="0"/>
              </a:rPr>
              <a:t>θ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 – </a:t>
            </a:r>
            <a:r>
              <a:rPr lang="el-GR" i="1" dirty="0">
                <a:latin typeface="Helvetica" pitchFamily="34" charset="0"/>
                <a:cs typeface="Helvetica" pitchFamily="34" charset="0"/>
              </a:rPr>
              <a:t>λ</a:t>
            </a:r>
            <a:r>
              <a:rPr lang="en-US" i="1" baseline="-25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 p</a:t>
            </a:r>
            <a:r>
              <a:rPr lang="en-US" i="1" dirty="0" smtClean="0"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11254" y="1625600"/>
            <a:ext cx="4334933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l-GR" sz="2800" i="1" dirty="0"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800" i="1" baseline="-25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is price sensitivity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9544" y="8338397"/>
            <a:ext cx="3860204" cy="656590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algn="ctr">
              <a:buNone/>
            </a:pPr>
            <a:r>
              <a:rPr lang="el-GR" sz="34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π</a:t>
            </a:r>
            <a:r>
              <a:rPr lang="en-US" sz="34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 = p(</a:t>
            </a:r>
            <a:r>
              <a:rPr lang="el-GR" sz="34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θ</a:t>
            </a:r>
            <a:r>
              <a:rPr lang="en-US" sz="34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 – </a:t>
            </a:r>
            <a:r>
              <a:rPr lang="el-GR" sz="34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400" b="1" i="1" baseline="-25000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p </a:t>
            </a:r>
            <a:r>
              <a:rPr lang="en-US" sz="34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p) – c</a:t>
            </a:r>
          </a:p>
        </p:txBody>
      </p:sp>
    </p:spTree>
    <p:extLst>
      <p:ext uri="{BB962C8B-B14F-4D97-AF65-F5344CB8AC3E}">
        <p14:creationId xmlns:p14="http://schemas.microsoft.com/office/powerpoint/2010/main" val="38240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  <p:bldP spid="29" grpId="0"/>
      <p:bldP spid="30" grpId="0"/>
      <p:bldP spid="31" grpId="0" animBg="1"/>
      <p:bldP spid="3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82223"/>
            <a:ext cx="11704320" cy="1235004"/>
          </a:xfrm>
        </p:spPr>
        <p:txBody>
          <a:bodyPr vert="horz" lIns="0" tIns="0" rIns="0" bIns="0" rtlCol="0" anchor="ctr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Optimal Revenue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464833"/>
              </p:ext>
            </p:extLst>
          </p:nvPr>
        </p:nvGraphicFramePr>
        <p:xfrm>
          <a:off x="3142827" y="2238653"/>
          <a:ext cx="7170702" cy="99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4" imgW="3390840" imgH="469800" progId="Equation.3">
                  <p:embed/>
                </p:oleObj>
              </mc:Choice>
              <mc:Fallback>
                <p:oleObj name="Equation" r:id="rId4" imgW="3390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827" y="2238653"/>
                        <a:ext cx="7170702" cy="993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427335"/>
              </p:ext>
            </p:extLst>
          </p:nvPr>
        </p:nvGraphicFramePr>
        <p:xfrm>
          <a:off x="3659858" y="3251201"/>
          <a:ext cx="3167663" cy="50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6" imgW="1498320" imgH="241200" progId="Equation.3">
                  <p:embed/>
                </p:oleObj>
              </mc:Choice>
              <mc:Fallback>
                <p:oleObj name="Equation" r:id="rId6" imgW="1498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858" y="3251201"/>
                        <a:ext cx="3167663" cy="50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943585"/>
              </p:ext>
            </p:extLst>
          </p:nvPr>
        </p:nvGraphicFramePr>
        <p:xfrm>
          <a:off x="866987" y="2256715"/>
          <a:ext cx="1276520" cy="113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8" imgW="469800" imgH="419040" progId="Equation.3">
                  <p:embed/>
                </p:oleObj>
              </mc:Choice>
              <mc:Fallback>
                <p:oleObj name="Equation" r:id="rId8" imgW="469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87" y="2256715"/>
                        <a:ext cx="1276520" cy="113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rc 36"/>
          <p:cNvSpPr/>
          <p:nvPr/>
        </p:nvSpPr>
        <p:spPr>
          <a:xfrm>
            <a:off x="2280581" y="5034894"/>
            <a:ext cx="6458978" cy="7210163"/>
          </a:xfrm>
          <a:prstGeom prst="arc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2280581" y="5034894"/>
            <a:ext cx="6458978" cy="7210163"/>
          </a:xfrm>
          <a:prstGeom prst="arc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401703" y="6721014"/>
            <a:ext cx="3767332" cy="2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0580" y="8590593"/>
            <a:ext cx="8446356" cy="20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324873" y="8729103"/>
            <a:ext cx="1798309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b="1" dirty="0">
                <a:latin typeface="Helvetica" pitchFamily="34" charset="0"/>
                <a:cs typeface="Helvetica" pitchFamily="34" charset="0"/>
              </a:rPr>
              <a:t>Quantity, 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85629" y="4660504"/>
            <a:ext cx="616575" cy="1636536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2300" b="1" dirty="0">
                <a:latin typeface="Helvetica" pitchFamily="34" charset="0"/>
                <a:cs typeface="Helvetica" pitchFamily="34" charset="0"/>
              </a:rPr>
              <a:t>Price, p ($)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80581" y="6121357"/>
            <a:ext cx="6458978" cy="24692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93389" y="8491822"/>
            <a:ext cx="1160314" cy="900757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1400" b="1" dirty="0">
                <a:latin typeface="Helvetica" pitchFamily="34" charset="0"/>
                <a:cs typeface="Helvetica" pitchFamily="34" charset="0"/>
              </a:rPr>
              <a:t>  |</a:t>
            </a:r>
          </a:p>
          <a:p>
            <a:pPr algn="ctr"/>
            <a:r>
              <a:rPr lang="en-US" dirty="0" smtClean="0">
                <a:latin typeface="Helvetica" pitchFamily="34" charset="0"/>
                <a:ea typeface="Tahoma"/>
                <a:cs typeface="Helvetica" pitchFamily="34" charset="0"/>
              </a:rPr>
              <a:t>50M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8748528" y="6516942"/>
            <a:ext cx="4149343" cy="207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925673" y="4638344"/>
            <a:ext cx="616575" cy="2388344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23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Revenue, R (B$)</a:t>
            </a:r>
          </a:p>
        </p:txBody>
      </p:sp>
      <p:cxnSp>
        <p:nvCxnSpPr>
          <p:cNvPr id="56" name="Straight Connector 55"/>
          <p:cNvCxnSpPr>
            <a:stCxn id="38" idx="0"/>
          </p:cNvCxnSpPr>
          <p:nvPr/>
        </p:nvCxnSpPr>
        <p:spPr>
          <a:xfrm flipH="1">
            <a:off x="5460385" y="5034894"/>
            <a:ext cx="49681" cy="355569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2280580" y="7341449"/>
            <a:ext cx="317980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026119" y="8689361"/>
            <a:ext cx="834905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25M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02037" y="7010281"/>
            <a:ext cx="1325423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$208.33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10800000">
            <a:off x="5559754" y="5034894"/>
            <a:ext cx="5266551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753600" y="4443307"/>
            <a:ext cx="971662" cy="5690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5.21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42714" y="5825049"/>
            <a:ext cx="2443385" cy="839202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3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R = p(</a:t>
            </a:r>
            <a:r>
              <a:rPr lang="el-GR" sz="23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θ</a:t>
            </a:r>
            <a:r>
              <a:rPr lang="en-US" sz="23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 – </a:t>
            </a:r>
            <a:r>
              <a:rPr lang="el-GR" sz="23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300" b="1" i="1" baseline="-25000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n-US" sz="23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300" b="1" i="1" dirty="0" err="1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n-US" sz="2300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  <a:p>
            <a:endParaRPr lang="en-US" sz="2300" b="1" dirty="0">
              <a:solidFill>
                <a:srgbClr val="00B050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274831"/>
              </p:ext>
            </p:extLst>
          </p:nvPr>
        </p:nvGraphicFramePr>
        <p:xfrm>
          <a:off x="3684694" y="3777264"/>
          <a:ext cx="5344161" cy="56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0" imgW="2527200" imgH="266400" progId="Equation.3">
                  <p:embed/>
                </p:oleObj>
              </mc:Choice>
              <mc:Fallback>
                <p:oleObj name="Equation" r:id="rId10" imgW="2527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694" y="3777264"/>
                        <a:ext cx="5344161" cy="564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660524"/>
              </p:ext>
            </p:extLst>
          </p:nvPr>
        </p:nvGraphicFramePr>
        <p:xfrm>
          <a:off x="3673406" y="4334934"/>
          <a:ext cx="4779715" cy="510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12" imgW="2260440" imgH="241200" progId="Equation.3">
                  <p:embed/>
                </p:oleObj>
              </mc:Choice>
              <mc:Fallback>
                <p:oleObj name="Equation" r:id="rId12" imgW="226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06" y="4334934"/>
                        <a:ext cx="4779715" cy="5102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310294" y="1389729"/>
            <a:ext cx="7127548" cy="50064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*To optimize, we set derivatives equal to zero.</a:t>
            </a:r>
            <a:endParaRPr lang="en-US" sz="2400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0240" y="1300481"/>
            <a:ext cx="4660053" cy="656590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>
              <a:buNone/>
            </a:pPr>
            <a:r>
              <a:rPr lang="en-US" sz="3400" i="1" dirty="0">
                <a:latin typeface="Helvetica" pitchFamily="34" charset="0"/>
                <a:cs typeface="Helvetica" pitchFamily="34" charset="0"/>
              </a:rPr>
              <a:t>R = </a:t>
            </a:r>
            <a:r>
              <a:rPr lang="en-US" sz="3400" i="1" dirty="0" err="1">
                <a:latin typeface="Helvetica" pitchFamily="34" charset="0"/>
                <a:cs typeface="Helvetica" pitchFamily="34" charset="0"/>
              </a:rPr>
              <a:t>pq</a:t>
            </a:r>
            <a:r>
              <a:rPr lang="en-US" sz="3400" i="1" dirty="0">
                <a:latin typeface="Helvetica" pitchFamily="34" charset="0"/>
                <a:cs typeface="Helvetica" pitchFamily="34" charset="0"/>
              </a:rPr>
              <a:t> = p(</a:t>
            </a:r>
            <a:r>
              <a:rPr lang="el-GR" sz="3400" i="1" dirty="0">
                <a:latin typeface="Helvetica" pitchFamily="34" charset="0"/>
                <a:cs typeface="Helvetica" pitchFamily="34" charset="0"/>
              </a:rPr>
              <a:t>θ</a:t>
            </a:r>
            <a:r>
              <a:rPr lang="en-US" sz="3400" i="1" dirty="0">
                <a:latin typeface="Helvetica" pitchFamily="34" charset="0"/>
                <a:cs typeface="Helvetica" pitchFamily="34" charset="0"/>
              </a:rPr>
              <a:t> – </a:t>
            </a:r>
            <a:r>
              <a:rPr lang="el-GR" sz="3400" i="1" dirty="0"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400" i="1" baseline="-25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3400" i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3400" i="1" dirty="0" err="1">
                <a:latin typeface="Helvetica" pitchFamily="34" charset="0"/>
                <a:cs typeface="Helvetica" pitchFamily="34" charset="0"/>
              </a:rPr>
              <a:t>p</a:t>
            </a:r>
            <a:r>
              <a:rPr lang="en-US" sz="3400" i="1" dirty="0"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330027" y="2591398"/>
            <a:ext cx="541867" cy="4143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3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 anchor="ctr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Design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950720"/>
            <a:ext cx="12137813" cy="1408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Helvetica" pitchFamily="34" charset="0"/>
                <a:cs typeface="Helvetica" pitchFamily="34" charset="0"/>
              </a:rPr>
              <a:t>When Apple adds storage space to the </a:t>
            </a:r>
            <a:r>
              <a:rPr lang="en-US" sz="4000" dirty="0" err="1">
                <a:latin typeface="Helvetica" pitchFamily="34" charset="0"/>
                <a:cs typeface="Helvetica" pitchFamily="34" charset="0"/>
              </a:rPr>
              <a:t>iPad</a:t>
            </a:r>
            <a:r>
              <a:rPr lang="en-US" sz="4000" dirty="0">
                <a:latin typeface="Helvetica" pitchFamily="34" charset="0"/>
                <a:cs typeface="Helvetica" pitchFamily="34" charset="0"/>
              </a:rPr>
              <a:t> mini, </a:t>
            </a:r>
            <a:br>
              <a:rPr lang="en-US" sz="4000" dirty="0">
                <a:latin typeface="Helvetica" pitchFamily="34" charset="0"/>
                <a:cs typeface="Helvetica" pitchFamily="34" charset="0"/>
              </a:rPr>
            </a:br>
            <a:r>
              <a:rPr lang="en-US" sz="4000" dirty="0" smtClean="0">
                <a:latin typeface="Helvetica" pitchFamily="34" charset="0"/>
                <a:cs typeface="Helvetica" pitchFamily="34" charset="0"/>
              </a:rPr>
              <a:t>how </a:t>
            </a:r>
            <a:r>
              <a:rPr lang="en-US" sz="4000" dirty="0">
                <a:latin typeface="Helvetica" pitchFamily="34" charset="0"/>
                <a:cs typeface="Helvetica" pitchFamily="34" charset="0"/>
              </a:rPr>
              <a:t>does demand change</a:t>
            </a:r>
            <a:r>
              <a:rPr lang="en-US" sz="4000" dirty="0" smtClean="0">
                <a:latin typeface="Helvetica" pitchFamily="34" charset="0"/>
                <a:cs typeface="Helvetica" pitchFamily="34" charset="0"/>
              </a:rPr>
              <a:t>?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2556" y="6735741"/>
            <a:ext cx="1570682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32 GB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74" y="3809661"/>
            <a:ext cx="1896162" cy="2817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18" y="3809661"/>
            <a:ext cx="1896162" cy="28177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22313" y="6735741"/>
            <a:ext cx="1570682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16 GB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613" y="7477761"/>
            <a:ext cx="11704320" cy="1181862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n-US" sz="3400" dirty="0">
                <a:latin typeface="Helvetica" pitchFamily="34" charset="0"/>
                <a:cs typeface="Helvetica" pitchFamily="34" charset="0"/>
              </a:rPr>
              <a:t>Demand increases by x million units </a:t>
            </a:r>
          </a:p>
          <a:p>
            <a:pPr algn="ctr"/>
            <a:r>
              <a:rPr lang="en-US" sz="3400" dirty="0">
                <a:latin typeface="Helvetica" pitchFamily="34" charset="0"/>
                <a:cs typeface="Helvetica" pitchFamily="34" charset="0"/>
              </a:rPr>
              <a:t>if you increase storage by 1 GB…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123093" y="4726849"/>
            <a:ext cx="1354667" cy="10335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 anchor="ctr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Where Does </a:t>
            </a:r>
            <a:r>
              <a:rPr lang="en-US" sz="5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  Come </a:t>
            </a: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167467"/>
            <a:ext cx="11704320" cy="64369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4000" i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4000" i="1" baseline="-250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 </a:t>
            </a:r>
            <a:r>
              <a:rPr lang="en-US" sz="4000" dirty="0">
                <a:latin typeface="Helvetica" pitchFamily="34" charset="0"/>
                <a:cs typeface="Helvetica" pitchFamily="34" charset="0"/>
              </a:rPr>
              <a:t>= </a:t>
            </a:r>
            <a:r>
              <a:rPr lang="en-US" sz="4000" dirty="0" smtClean="0">
                <a:latin typeface="Helvetica" pitchFamily="34" charset="0"/>
                <a:cs typeface="Helvetica" pitchFamily="34" charset="0"/>
              </a:rPr>
              <a:t>design </a:t>
            </a:r>
            <a:r>
              <a:rPr lang="en-US" sz="4000" dirty="0">
                <a:latin typeface="Helvetica" pitchFamily="34" charset="0"/>
                <a:cs typeface="Helvetica" pitchFamily="34" charset="0"/>
              </a:rPr>
              <a:t>sensitivity</a:t>
            </a:r>
          </a:p>
          <a:p>
            <a:pPr>
              <a:buNone/>
            </a:pPr>
            <a:r>
              <a:rPr lang="en-US" sz="4000" dirty="0">
                <a:latin typeface="Helvetica" pitchFamily="34" charset="0"/>
                <a:cs typeface="Helvetica" pitchFamily="34" charset="0"/>
              </a:rPr>
              <a:t>e.g., for some unit attribute change, what is the increase in quantity demanded?</a:t>
            </a:r>
          </a:p>
          <a:p>
            <a:endParaRPr lang="en-US" sz="4000" dirty="0">
              <a:latin typeface="Helvetica" pitchFamily="34" charset="0"/>
              <a:cs typeface="Helvetica" pitchFamily="34" charset="0"/>
            </a:endParaRPr>
          </a:p>
          <a:p>
            <a:r>
              <a:rPr lang="en-US" sz="4000" dirty="0">
                <a:latin typeface="Helvetica" pitchFamily="34" charset="0"/>
                <a:cs typeface="Helvetica" pitchFamily="34" charset="0"/>
              </a:rPr>
              <a:t>Find information on competitors or similar products</a:t>
            </a:r>
          </a:p>
          <a:p>
            <a:r>
              <a:rPr lang="en-US" sz="4000" dirty="0">
                <a:latin typeface="Helvetica" pitchFamily="34" charset="0"/>
                <a:cs typeface="Helvetica" pitchFamily="34" charset="0"/>
              </a:rPr>
              <a:t>Survey customers on what they are willing to pay (WTP) for products</a:t>
            </a:r>
          </a:p>
          <a:p>
            <a:endParaRPr lang="en-US" sz="4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7220" y="457200"/>
            <a:ext cx="979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i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5400" b="1" i="1" baseline="-250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282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793067" y="3067642"/>
            <a:ext cx="1733973" cy="15172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97160" y="3624974"/>
            <a:ext cx="1408853" cy="9753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 anchor="ctr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Design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94" y="5687907"/>
            <a:ext cx="12137813" cy="3684693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With 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n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 attributes </a:t>
            </a:r>
            <a:r>
              <a:rPr lang="el-GR" sz="3200" i="1" dirty="0">
                <a:latin typeface="Helvetica" pitchFamily="34" charset="0"/>
                <a:cs typeface="Helvetica" pitchFamily="34" charset="0"/>
              </a:rPr>
              <a:t>α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, </a:t>
            </a:r>
            <a:r>
              <a:rPr lang="el-GR" sz="3200" i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200" i="1" baseline="-250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n-US" sz="32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is a vector of </a:t>
            </a:r>
            <a:r>
              <a:rPr lang="en-US" i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design sensitivities</a:t>
            </a:r>
          </a:p>
          <a:p>
            <a:pPr algn="ctr">
              <a:spcBef>
                <a:spcPts val="600"/>
              </a:spcBef>
              <a:buNone/>
            </a:pPr>
            <a:endParaRPr lang="en-US" sz="24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2400" i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Quantity = Intercept – (price increase effects)</a:t>
            </a:r>
            <a:r>
              <a:rPr lang="en-US" sz="2400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+(design improvement effects)</a:t>
            </a:r>
          </a:p>
          <a:p>
            <a:pPr algn="ctr">
              <a:spcBef>
                <a:spcPts val="600"/>
              </a:spcBef>
              <a:buNone/>
            </a:pPr>
            <a:r>
              <a:rPr lang="en-US" i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q = </a:t>
            </a:r>
            <a:r>
              <a:rPr lang="el-GR" sz="32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θ</a:t>
            </a:r>
            <a:r>
              <a:rPr lang="en-US" sz="32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– </a:t>
            </a:r>
            <a:r>
              <a:rPr lang="el-GR" sz="32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200" i="1" baseline="-250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 </a:t>
            </a:r>
            <a:r>
              <a:rPr lang="en-US" sz="3200" i="1" dirty="0" err="1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n-US" sz="32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200" i="1" dirty="0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+ </a:t>
            </a:r>
            <a:r>
              <a:rPr lang="el-GR" sz="3200" i="1" dirty="0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200" i="1" baseline="-25000" dirty="0" err="1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n-US" sz="3200" i="1" baseline="30000" dirty="0" err="1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3200" i="1" baseline="30000" dirty="0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l-GR" sz="3200" i="1" dirty="0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Δα</a:t>
            </a:r>
            <a:endParaRPr lang="en-US" sz="3200" i="1" dirty="0" smtClean="0">
              <a:solidFill>
                <a:srgbClr val="00B05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spcBef>
                <a:spcPts val="600"/>
              </a:spcBef>
              <a:buNone/>
            </a:pPr>
            <a:endParaRPr lang="en-US" sz="1200" i="1" dirty="0">
              <a:latin typeface="Helvetica" pitchFamily="34" charset="0"/>
              <a:cs typeface="Helvetica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l-GR" sz="3200" b="1" i="1" dirty="0" smtClean="0">
                <a:latin typeface="Helvetica" pitchFamily="34" charset="0"/>
                <a:cs typeface="Helvetica" pitchFamily="34" charset="0"/>
              </a:rPr>
              <a:t>π</a:t>
            </a:r>
            <a:r>
              <a:rPr lang="en-US" sz="3200" b="1" i="1" dirty="0" smtClean="0">
                <a:latin typeface="Helvetica" pitchFamily="34" charset="0"/>
                <a:cs typeface="Helvetica" pitchFamily="34" charset="0"/>
              </a:rPr>
              <a:t> = p(</a:t>
            </a:r>
            <a:r>
              <a:rPr lang="el-GR" sz="3200" b="1" i="1" dirty="0" smtClean="0">
                <a:latin typeface="Helvetica" pitchFamily="34" charset="0"/>
                <a:cs typeface="Helvetica" pitchFamily="34" charset="0"/>
              </a:rPr>
              <a:t>θ</a:t>
            </a:r>
            <a:r>
              <a:rPr lang="en-US" sz="3200" b="1" i="1" dirty="0" smtClean="0">
                <a:latin typeface="Helvetica" pitchFamily="34" charset="0"/>
                <a:cs typeface="Helvetica" pitchFamily="34" charset="0"/>
              </a:rPr>
              <a:t> – </a:t>
            </a:r>
            <a:r>
              <a:rPr lang="el-GR" sz="3200" b="1" i="1" dirty="0" smtClean="0"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200" b="1" i="1" baseline="-25000" dirty="0" smtClean="0">
                <a:latin typeface="Helvetica" pitchFamily="34" charset="0"/>
                <a:cs typeface="Helvetica" pitchFamily="34" charset="0"/>
              </a:rPr>
              <a:t>p </a:t>
            </a:r>
            <a:r>
              <a:rPr lang="en-US" sz="3200" b="1" i="1" dirty="0" err="1" smtClean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3200" b="1" i="1" dirty="0" smtClean="0">
                <a:latin typeface="Helvetica" pitchFamily="34" charset="0"/>
                <a:cs typeface="Helvetica" pitchFamily="34" charset="0"/>
              </a:rPr>
              <a:t> + </a:t>
            </a:r>
            <a:r>
              <a:rPr lang="el-GR" sz="3200" b="1" i="1" dirty="0" smtClean="0"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200" b="1" i="1" baseline="-25000" dirty="0" err="1" smtClean="0">
                <a:latin typeface="Helvetica" pitchFamily="34" charset="0"/>
                <a:cs typeface="Helvetica" pitchFamily="34" charset="0"/>
              </a:rPr>
              <a:t>d</a:t>
            </a:r>
            <a:r>
              <a:rPr lang="en-US" sz="3200" b="1" i="1" baseline="30000" dirty="0" err="1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3200" b="1" i="1" baseline="30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l-GR" sz="3200" b="1" i="1" dirty="0" smtClean="0">
                <a:latin typeface="Helvetica" pitchFamily="34" charset="0"/>
                <a:cs typeface="Helvetica" pitchFamily="34" charset="0"/>
              </a:rPr>
              <a:t>Δα</a:t>
            </a:r>
            <a:r>
              <a:rPr lang="en-US" sz="3200" b="1" i="1" dirty="0" smtClean="0">
                <a:latin typeface="Helvetica" pitchFamily="34" charset="0"/>
                <a:cs typeface="Helvetica" pitchFamily="34" charset="0"/>
              </a:rPr>
              <a:t>) – c</a:t>
            </a:r>
            <a:endParaRPr lang="en-US" sz="3200" dirty="0">
              <a:solidFill>
                <a:srgbClr val="00B050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2270154" y="3073328"/>
            <a:ext cx="3049919" cy="40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93067" y="4583740"/>
            <a:ext cx="5201920" cy="2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82427" y="4693243"/>
            <a:ext cx="1939373" cy="74686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2000" b="1" dirty="0">
                <a:latin typeface="Helvetica" pitchFamily="34" charset="0"/>
                <a:cs typeface="Helvetica" pitchFamily="34" charset="0"/>
              </a:rPr>
              <a:t>Quantity, q </a:t>
            </a:r>
          </a:p>
          <a:p>
            <a:pPr algn="ctr"/>
            <a:r>
              <a:rPr lang="en-US" sz="2000" b="1" dirty="0">
                <a:latin typeface="Helvetica" pitchFamily="34" charset="0"/>
                <a:cs typeface="Helvetica" pitchFamily="34" charset="0"/>
              </a:rPr>
              <a:t>(million units)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3526" y="1521066"/>
            <a:ext cx="570409" cy="1439366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2000" b="1" dirty="0">
                <a:latin typeface="Helvetica" pitchFamily="34" charset="0"/>
                <a:cs typeface="Helvetica" pitchFamily="34" charset="0"/>
              </a:rPr>
              <a:t>Price, p ($)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93067" y="2741393"/>
            <a:ext cx="3142827" cy="18423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863680">
            <a:off x="5207413" y="4035588"/>
            <a:ext cx="1340995" cy="39395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n-US" sz="1700" b="1" baseline="-25000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n-US" sz="17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 (16 GB)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0053" y="4475367"/>
            <a:ext cx="519112" cy="91614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500" b="1" dirty="0">
                <a:latin typeface="Helvetica" pitchFamily="34" charset="0"/>
                <a:cs typeface="Helvetica" pitchFamily="34" charset="0"/>
              </a:rPr>
              <a:t>  |</a:t>
            </a:r>
          </a:p>
          <a:p>
            <a:r>
              <a:rPr lang="en-US" dirty="0">
                <a:latin typeface="Helvetica" pitchFamily="34" charset="0"/>
                <a:ea typeface="Tahoma"/>
                <a:cs typeface="Helvetica" pitchFamily="34" charset="0"/>
              </a:rPr>
              <a:t>θ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2587" y="3388529"/>
            <a:ext cx="1408853" cy="43772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1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= $329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4476496"/>
            <a:ext cx="570409" cy="1050544"/>
          </a:xfrm>
          <a:prstGeom prst="rect">
            <a:avLst/>
          </a:prstGeom>
          <a:noFill/>
        </p:spPr>
        <p:txBody>
          <a:bodyPr vert="vert270"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q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 = 10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93067" y="1981200"/>
            <a:ext cx="4334933" cy="26009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63680">
            <a:off x="6041948" y="3741410"/>
            <a:ext cx="1320475" cy="39395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7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n-US" sz="1700" b="1" baseline="-25000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2 </a:t>
            </a:r>
            <a:r>
              <a:rPr lang="en-US" sz="17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(32 GB)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280747" y="2577253"/>
            <a:ext cx="325120" cy="2167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822613" y="2902373"/>
            <a:ext cx="325120" cy="2167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364480" y="3227493"/>
            <a:ext cx="325120" cy="2167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54800" y="2060871"/>
            <a:ext cx="4551680" cy="100677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l-GR" sz="3400" i="1" dirty="0">
                <a:latin typeface="Helvetica" pitchFamily="34" charset="0"/>
                <a:cs typeface="Helvetica" pitchFamily="34" charset="0"/>
              </a:rPr>
              <a:t>λ</a:t>
            </a:r>
            <a:r>
              <a:rPr lang="en-US" sz="3400" i="1" baseline="-25000" dirty="0">
                <a:latin typeface="Helvetica" pitchFamily="34" charset="0"/>
                <a:cs typeface="Helvetica" pitchFamily="34" charset="0"/>
              </a:rPr>
              <a:t>d</a:t>
            </a:r>
            <a:r>
              <a:rPr lang="en-US" sz="3400" dirty="0">
                <a:latin typeface="Helvetica" pitchFamily="34" charset="0"/>
                <a:cs typeface="Helvetica" pitchFamily="34" charset="0"/>
              </a:rPr>
              <a:t> is </a:t>
            </a:r>
            <a:r>
              <a:rPr lang="en-US" sz="3400" i="1" dirty="0">
                <a:latin typeface="Helvetica" pitchFamily="34" charset="0"/>
                <a:cs typeface="Helvetica" pitchFamily="34" charset="0"/>
              </a:rPr>
              <a:t>design</a:t>
            </a:r>
            <a:r>
              <a:rPr lang="en-US" sz="3400" dirty="0">
                <a:latin typeface="Helvetica" pitchFamily="34" charset="0"/>
                <a:cs typeface="Helvetica" pitchFamily="34" charset="0"/>
              </a:rPr>
              <a:t> sensitivity </a:t>
            </a:r>
          </a:p>
          <a:p>
            <a:r>
              <a:rPr lang="en-US" sz="2300" dirty="0">
                <a:latin typeface="Helvetica" pitchFamily="34" charset="0"/>
                <a:cs typeface="Helvetica" pitchFamily="34" charset="0"/>
              </a:rPr>
              <a:t>(i.e., the magnitude of this shift)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92587" y="2959270"/>
            <a:ext cx="1408853" cy="43772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2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= $379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83115" y="4476496"/>
            <a:ext cx="570409" cy="1050544"/>
          </a:xfrm>
          <a:prstGeom prst="rect">
            <a:avLst/>
          </a:prstGeom>
          <a:noFill/>
        </p:spPr>
        <p:txBody>
          <a:bodyPr vert="vert270" wrap="square" lIns="130046" tIns="65023" rIns="130046" bIns="65023" rtlCol="0">
            <a:spAutoFit/>
          </a:bodyPr>
          <a:lstStyle/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q</a:t>
            </a:r>
            <a:r>
              <a:rPr lang="en-US" sz="2000" baseline="-25000" dirty="0">
                <a:latin typeface="Helvetica" pitchFamily="34" charset="0"/>
                <a:cs typeface="Helvetica" pitchFamily="34" charset="0"/>
              </a:rPr>
              <a:t>2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= 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6604" y="4043002"/>
            <a:ext cx="2986134" cy="562203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R</a:t>
            </a:r>
            <a:r>
              <a:rPr lang="en-US" sz="2800" baseline="-250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n-US" sz="28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 = $3.29 billion</a:t>
            </a:r>
            <a:endParaRPr lang="en-US" sz="2800" dirty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6604" y="4584869"/>
            <a:ext cx="2986134" cy="562203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R</a:t>
            </a:r>
            <a:r>
              <a:rPr lang="en-US" sz="2800" baseline="-250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28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 = $4.55 billion</a:t>
            </a:r>
            <a:endParaRPr lang="en-US" sz="2800" dirty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4" grpId="0"/>
      <p:bldP spid="32" grpId="0"/>
      <p:bldP spid="43" grpId="0"/>
      <p:bldP spid="44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294" y="5960534"/>
            <a:ext cx="11704320" cy="17554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Looking at consumer trends, we conclude: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Each additional GB adds 1.3 M units to demand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Each additional hour of battery life adds 0.7 M units to demand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7361" y="7911253"/>
            <a:ext cx="4944579" cy="744135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l-GR" sz="4000" i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4000" i="1" baseline="-250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n-US" sz="4000" dirty="0">
                <a:latin typeface="Helvetica" pitchFamily="34" charset="0"/>
                <a:cs typeface="Helvetica" pitchFamily="34" charset="0"/>
              </a:rPr>
              <a:t> = [1.3/GB, 0.7/hr.]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4"/>
          <a:stretch/>
        </p:blipFill>
        <p:spPr>
          <a:xfrm>
            <a:off x="1733974" y="1950721"/>
            <a:ext cx="5716291" cy="33005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2000" y="2817708"/>
            <a:ext cx="4846320" cy="1181862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marL="487672" indent="-487672" algn="l">
              <a:buFont typeface="Arial" pitchFamily="34" charset="0"/>
              <a:buChar char="•"/>
            </a:pPr>
            <a:r>
              <a:rPr lang="en-US" sz="3400" dirty="0">
                <a:latin typeface="Helvetica" pitchFamily="34" charset="0"/>
                <a:cs typeface="Helvetica" pitchFamily="34" charset="0"/>
              </a:rPr>
              <a:t>Storage (GB)</a:t>
            </a:r>
          </a:p>
          <a:p>
            <a:pPr marL="487672" indent="-487672" algn="l">
              <a:buFont typeface="Arial" pitchFamily="34" charset="0"/>
              <a:buChar char="•"/>
            </a:pPr>
            <a:r>
              <a:rPr lang="en-US" sz="3400" dirty="0">
                <a:latin typeface="Helvetica" pitchFamily="34" charset="0"/>
                <a:cs typeface="Helvetica" pitchFamily="34" charset="0"/>
              </a:rPr>
              <a:t>Battery Life (hours)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0240" y="108373"/>
            <a:ext cx="11704320" cy="1625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25">
              <a:spcBef>
                <a:spcPts val="0"/>
              </a:spcBef>
            </a:pPr>
            <a:r>
              <a:rPr lang="en-US" sz="570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Design Sensitivity</a:t>
            </a:r>
            <a:endParaRPr lang="en-US" sz="5700" dirty="0">
              <a:solidFill>
                <a:schemeClr val="tx1">
                  <a:lumMod val="95000"/>
                  <a:lumOff val="5000"/>
                </a:schemeClr>
              </a:solidFill>
              <a:latin typeface="PTF NORDIC St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3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3493" y="975360"/>
            <a:ext cx="11960226" cy="975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5127" indent="-235127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41" indent="-195939" algn="l" defTabSz="6270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755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57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0759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4261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7763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265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4767" indent="-156751" algn="l" defTabSz="6270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5700" dirty="0">
              <a:solidFill>
                <a:srgbClr val="C00000"/>
              </a:solidFill>
              <a:latin typeface="PTF NORDIC St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255" y="2660651"/>
            <a:ext cx="11843426" cy="5033856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marL="731509" indent="-731509" algn="l">
              <a:buFont typeface="Wingdings" pitchFamily="2" charset="2"/>
              <a:buChar char="§"/>
            </a:pPr>
            <a:r>
              <a:rPr lang="en-US" sz="4000" dirty="0">
                <a:latin typeface="Helvetica"/>
                <a:cs typeface="Helvetica"/>
              </a:rPr>
              <a:t>Microeconomic overview</a:t>
            </a:r>
          </a:p>
          <a:p>
            <a:pPr marL="731509" indent="-731509" algn="l">
              <a:buFont typeface="Wingdings" pitchFamily="2" charset="2"/>
              <a:buChar char="§"/>
            </a:pPr>
            <a:endParaRPr lang="en-US" sz="4000" dirty="0">
              <a:latin typeface="Helvetica"/>
              <a:cs typeface="Helvetica"/>
            </a:endParaRPr>
          </a:p>
          <a:p>
            <a:pPr marL="731509" indent="-731509" algn="l">
              <a:buFont typeface="Wingdings" pitchFamily="2" charset="2"/>
              <a:buChar char="§"/>
            </a:pPr>
            <a:r>
              <a:rPr lang="en-US" sz="4000" dirty="0">
                <a:latin typeface="Helvetica"/>
                <a:cs typeface="Helvetica"/>
              </a:rPr>
              <a:t>Producers’ Considerations</a:t>
            </a:r>
          </a:p>
          <a:p>
            <a:pPr marL="731509" indent="-731509" algn="l">
              <a:buFont typeface="Wingdings" pitchFamily="2" charset="2"/>
              <a:buChar char="§"/>
            </a:pPr>
            <a:endParaRPr lang="en-US" sz="4000" dirty="0">
              <a:latin typeface="Helvetica"/>
              <a:cs typeface="Helvetica"/>
            </a:endParaRPr>
          </a:p>
          <a:p>
            <a:pPr marL="731509" indent="-731509" algn="l">
              <a:buFont typeface="Wingdings" pitchFamily="2" charset="2"/>
              <a:buChar char="§"/>
            </a:pPr>
            <a:r>
              <a:rPr lang="en-US" sz="4000" dirty="0">
                <a:latin typeface="Helvetica"/>
                <a:cs typeface="Helvetica"/>
              </a:rPr>
              <a:t>Example: Design </a:t>
            </a:r>
            <a:r>
              <a:rPr lang="en-US" sz="4000" dirty="0" err="1">
                <a:latin typeface="Helvetica"/>
                <a:cs typeface="Helvetica"/>
              </a:rPr>
              <a:t>iPad</a:t>
            </a:r>
            <a:r>
              <a:rPr lang="en-US" sz="4000" dirty="0">
                <a:latin typeface="Helvetica"/>
                <a:cs typeface="Helvetica"/>
              </a:rPr>
              <a:t> Mini</a:t>
            </a:r>
          </a:p>
          <a:p>
            <a:pPr marL="731509" indent="-731509" algn="l">
              <a:buFont typeface="Wingdings" pitchFamily="2" charset="2"/>
              <a:buChar char="§"/>
            </a:pPr>
            <a:endParaRPr lang="en-US" sz="4000" dirty="0">
              <a:latin typeface="Helvetica"/>
              <a:cs typeface="Helvetica"/>
            </a:endParaRPr>
          </a:p>
          <a:p>
            <a:pPr marL="731509" indent="-731509" algn="l">
              <a:buFont typeface="Wingdings" pitchFamily="2" charset="2"/>
              <a:buChar char="§"/>
            </a:pPr>
            <a:r>
              <a:rPr lang="en-US" sz="4000" dirty="0">
                <a:latin typeface="Helvetica"/>
                <a:cs typeface="Helvetica"/>
              </a:rPr>
              <a:t>Example using </a:t>
            </a:r>
            <a:r>
              <a:rPr lang="en-US" sz="4000" dirty="0" smtClean="0">
                <a:latin typeface="Helvetica"/>
                <a:cs typeface="Helvetica"/>
              </a:rPr>
              <a:t>excel: </a:t>
            </a:r>
            <a:r>
              <a:rPr lang="en-US" sz="4000" dirty="0">
                <a:latin typeface="Helvetica"/>
                <a:cs typeface="Helvetica"/>
              </a:rPr>
              <a:t>Design Beam</a:t>
            </a:r>
          </a:p>
          <a:p>
            <a:pPr algn="l"/>
            <a:r>
              <a:rPr lang="en-US" sz="4000" dirty="0">
                <a:latin typeface="Helvetica"/>
                <a:cs typeface="Helvetica"/>
              </a:rPr>
              <a:t>     (BeamProfitMaximizationExample.xls)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</a:rPr>
              <a:t>Objective</a:t>
            </a:r>
            <a:endParaRPr lang="en-US" sz="5700" dirty="0">
              <a:solidFill>
                <a:srgbClr val="C00000"/>
              </a:solidFill>
              <a:latin typeface="PTF NORDIC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 anchor="ctr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Optimal Revenue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6748" y="1557105"/>
            <a:ext cx="3673621" cy="5690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l-GR" sz="2800" b="1" i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800" b="1" i="1" baseline="-250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n-US" sz="2800" b="1" dirty="0">
                <a:latin typeface="Helvetica" pitchFamily="34" charset="0"/>
                <a:cs typeface="Helvetica" pitchFamily="34" charset="0"/>
              </a:rPr>
              <a:t> = [1.3/GB, 0.7/hr.]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1440" y="1517228"/>
            <a:ext cx="9103361" cy="188222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sz="2800" b="1" i="1" dirty="0" err="1">
                <a:latin typeface="Helvetica" pitchFamily="34" charset="0"/>
                <a:cs typeface="Helvetica" pitchFamily="34" charset="0"/>
              </a:rPr>
              <a:t>q</a:t>
            </a:r>
            <a:r>
              <a:rPr lang="en-US" sz="2800" b="1" i="1" baseline="-25000" dirty="0" err="1">
                <a:latin typeface="Helvetica" pitchFamily="34" charset="0"/>
                <a:cs typeface="Helvetica" pitchFamily="34" charset="0"/>
              </a:rPr>
              <a:t>new</a:t>
            </a:r>
            <a:r>
              <a:rPr lang="en-US" sz="2800" b="1" i="1" dirty="0">
                <a:latin typeface="Helvetica" pitchFamily="34" charset="0"/>
                <a:cs typeface="Helvetica" pitchFamily="34" charset="0"/>
              </a:rPr>
              <a:t> = </a:t>
            </a:r>
            <a:r>
              <a:rPr lang="el-GR" sz="2800" b="1" i="1" dirty="0">
                <a:latin typeface="Helvetica" pitchFamily="34" charset="0"/>
                <a:cs typeface="Helvetica" pitchFamily="34" charset="0"/>
              </a:rPr>
              <a:t>θ</a:t>
            </a:r>
            <a:r>
              <a:rPr lang="en-US" sz="2800" b="1" i="1" dirty="0">
                <a:latin typeface="Helvetica" pitchFamily="34" charset="0"/>
                <a:cs typeface="Helvetica" pitchFamily="34" charset="0"/>
              </a:rPr>
              <a:t> – </a:t>
            </a:r>
            <a:r>
              <a:rPr lang="el-GR" sz="2800" b="1" i="1" dirty="0"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800" b="1" i="1" baseline="-25000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 b="1" i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b="1" i="1" dirty="0" err="1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 b="1" i="1" dirty="0">
                <a:latin typeface="Helvetica" pitchFamily="34" charset="0"/>
                <a:cs typeface="Helvetica" pitchFamily="34" charset="0"/>
              </a:rPr>
              <a:t>+</a:t>
            </a:r>
            <a:r>
              <a:rPr lang="el-GR" sz="2800" b="1" i="1" dirty="0">
                <a:latin typeface="Helvetica" pitchFamily="34" charset="0"/>
                <a:cs typeface="Helvetica" pitchFamily="34" charset="0"/>
              </a:rPr>
              <a:t> λ</a:t>
            </a:r>
            <a:r>
              <a:rPr lang="en-US" sz="2800" b="1" i="1" baseline="-25000" dirty="0" err="1">
                <a:latin typeface="Helvetica" pitchFamily="34" charset="0"/>
                <a:cs typeface="Helvetica" pitchFamily="34" charset="0"/>
              </a:rPr>
              <a:t>d</a:t>
            </a:r>
            <a:r>
              <a:rPr lang="en-US" sz="2800" b="1" i="1" baseline="30000" dirty="0" err="1">
                <a:latin typeface="Helvetica" pitchFamily="34" charset="0"/>
                <a:cs typeface="Helvetica" pitchFamily="34" charset="0"/>
              </a:rPr>
              <a:t>T</a:t>
            </a:r>
            <a:r>
              <a:rPr lang="en-US" sz="2800" b="1" i="1" baseline="300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l-GR" sz="2800" b="1" i="1" dirty="0">
                <a:latin typeface="Helvetica" pitchFamily="34" charset="0"/>
                <a:cs typeface="Helvetica" pitchFamily="34" charset="0"/>
              </a:rPr>
              <a:t>Δα</a:t>
            </a:r>
            <a:endParaRPr lang="en-US" sz="2800" b="1" i="1" dirty="0">
              <a:latin typeface="Helvetica" pitchFamily="34" charset="0"/>
              <a:cs typeface="Helvetica" pitchFamily="34" charset="0"/>
            </a:endParaRPr>
          </a:p>
          <a:p>
            <a:pPr algn="l"/>
            <a:r>
              <a:rPr lang="en-US" sz="2800" b="1" i="1" dirty="0" err="1">
                <a:latin typeface="Helvetica" pitchFamily="34" charset="0"/>
                <a:cs typeface="Helvetica" pitchFamily="34" charset="0"/>
              </a:rPr>
              <a:t>q</a:t>
            </a:r>
            <a:r>
              <a:rPr lang="en-US" sz="2800" b="1" i="1" baseline="-25000" dirty="0" err="1">
                <a:latin typeface="Helvetica" pitchFamily="34" charset="0"/>
                <a:cs typeface="Helvetica" pitchFamily="34" charset="0"/>
              </a:rPr>
              <a:t>new</a:t>
            </a:r>
            <a:r>
              <a:rPr lang="en-US" sz="2800" b="1" i="1" dirty="0">
                <a:latin typeface="Helvetica" pitchFamily="34" charset="0"/>
                <a:cs typeface="Helvetica" pitchFamily="34" charset="0"/>
              </a:rPr>
              <a:t> = 50 – 0.12p + (1.3/GB)*16GB + (0.7/hr.)*6 hr.</a:t>
            </a:r>
          </a:p>
          <a:p>
            <a:pPr algn="l"/>
            <a:r>
              <a:rPr lang="en-US" sz="2800" b="1" i="1" dirty="0" err="1">
                <a:latin typeface="Helvetica" pitchFamily="34" charset="0"/>
                <a:cs typeface="Helvetica" pitchFamily="34" charset="0"/>
              </a:rPr>
              <a:t>q</a:t>
            </a:r>
            <a:r>
              <a:rPr lang="en-US" sz="2800" b="1" i="1" baseline="-25000" dirty="0" err="1">
                <a:latin typeface="Helvetica" pitchFamily="34" charset="0"/>
                <a:cs typeface="Helvetica" pitchFamily="34" charset="0"/>
              </a:rPr>
              <a:t>new</a:t>
            </a:r>
            <a:r>
              <a:rPr lang="en-US" sz="2800" b="1" i="1" dirty="0">
                <a:latin typeface="Helvetica" pitchFamily="34" charset="0"/>
                <a:cs typeface="Helvetica" pitchFamily="34" charset="0"/>
              </a:rPr>
              <a:t> = 50– 0.12p + 20.8 + 4.2 = 75 – 0.12p</a:t>
            </a:r>
          </a:p>
          <a:p>
            <a:pPr algn="l"/>
            <a:endParaRPr lang="en-US" sz="2800" b="1" dirty="0">
              <a:solidFill>
                <a:srgbClr val="00B05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4" name="Arc 33"/>
          <p:cNvSpPr/>
          <p:nvPr/>
        </p:nvSpPr>
        <p:spPr>
          <a:xfrm flipH="1">
            <a:off x="2060894" y="3682995"/>
            <a:ext cx="8143383" cy="10080418"/>
          </a:xfrm>
          <a:prstGeom prst="arc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2060894" y="3682995"/>
            <a:ext cx="8143383" cy="10080418"/>
          </a:xfrm>
          <a:prstGeom prst="arc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-486700" y="6138108"/>
            <a:ext cx="5099647" cy="44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060894" y="8676964"/>
            <a:ext cx="8791151" cy="19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08767" y="8484715"/>
            <a:ext cx="1798310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b="1" dirty="0">
                <a:latin typeface="Helvetica" pitchFamily="34" charset="0"/>
                <a:cs typeface="Helvetica" pitchFamily="34" charset="0"/>
              </a:rPr>
              <a:t>Quantity, 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0586" y="3967717"/>
            <a:ext cx="616575" cy="1636536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2300" b="1" dirty="0">
                <a:latin typeface="Helvetica" pitchFamily="34" charset="0"/>
                <a:cs typeface="Helvetica" pitchFamily="34" charset="0"/>
              </a:rPr>
              <a:t>Price, p ($)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60895" y="6272461"/>
            <a:ext cx="5459767" cy="24045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448827">
            <a:off x="5157963" y="7708008"/>
            <a:ext cx="2496684" cy="48149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n-US" sz="2300" b="1" baseline="-25000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n-US" sz="23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(16GB, 10 hr.)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4689" y="8584484"/>
            <a:ext cx="761166" cy="60837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1100" b="1" dirty="0">
                <a:latin typeface="Helvetica" pitchFamily="34" charset="0"/>
                <a:cs typeface="Helvetica" pitchFamily="34" charset="0"/>
              </a:rPr>
              <a:t>  |</a:t>
            </a:r>
          </a:p>
          <a:p>
            <a:pPr algn="ctr"/>
            <a:r>
              <a:rPr lang="en-US" sz="2000" dirty="0">
                <a:latin typeface="Helvetica" pitchFamily="34" charset="0"/>
                <a:ea typeface="Tahoma"/>
                <a:cs typeface="Helvetica" pitchFamily="34" charset="0"/>
              </a:rPr>
              <a:t>50M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662131" y="5947813"/>
            <a:ext cx="5456373" cy="192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63818" y="3825939"/>
            <a:ext cx="616575" cy="2388344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23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Revenue, R (B$)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43384" y="8075839"/>
            <a:ext cx="1202251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060895" y="7474712"/>
            <a:ext cx="268361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1398" y="8769446"/>
            <a:ext cx="834905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25M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003" y="7211431"/>
            <a:ext cx="1325423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$208.33</a:t>
            </a:r>
          </a:p>
        </p:txBody>
      </p:sp>
      <p:sp>
        <p:nvSpPr>
          <p:cNvPr id="17" name="Arc 16"/>
          <p:cNvSpPr/>
          <p:nvPr/>
        </p:nvSpPr>
        <p:spPr>
          <a:xfrm>
            <a:off x="2060895" y="6179979"/>
            <a:ext cx="5459767" cy="5086450"/>
          </a:xfrm>
          <a:prstGeom prst="arc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300"/>
          </a:p>
        </p:txBody>
      </p:sp>
      <p:sp>
        <p:nvSpPr>
          <p:cNvPr id="18" name="Arc 17"/>
          <p:cNvSpPr/>
          <p:nvPr/>
        </p:nvSpPr>
        <p:spPr>
          <a:xfrm flipH="1">
            <a:off x="2060895" y="6179979"/>
            <a:ext cx="5459767" cy="5086450"/>
          </a:xfrm>
          <a:prstGeom prst="arc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30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060894" y="4977728"/>
            <a:ext cx="8143383" cy="369923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448827">
            <a:off x="7912217" y="7722268"/>
            <a:ext cx="2496684" cy="48149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n-US" sz="2300" b="1" baseline="-25000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2300" b="1" dirty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(32GB, 16 hr.)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8303" y="8584484"/>
            <a:ext cx="761166" cy="60837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1100" b="1" dirty="0">
                <a:latin typeface="Helvetica" pitchFamily="34" charset="0"/>
                <a:cs typeface="Helvetica" pitchFamily="34" charset="0"/>
              </a:rPr>
              <a:t>  |</a:t>
            </a:r>
          </a:p>
          <a:p>
            <a:pPr algn="ctr"/>
            <a:r>
              <a:rPr lang="en-US" sz="2000" dirty="0">
                <a:latin typeface="Helvetica" pitchFamily="34" charset="0"/>
                <a:ea typeface="Tahoma"/>
                <a:cs typeface="Helvetica" pitchFamily="34" charset="0"/>
              </a:rPr>
              <a:t>75M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83820" y="5960533"/>
            <a:ext cx="1040057" cy="48149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5.21B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76440" y="3467947"/>
            <a:ext cx="1211610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11.72B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2060894" y="6827346"/>
            <a:ext cx="4071691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57003" y="6564065"/>
            <a:ext cx="1325423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$312.50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207778" y="7752155"/>
            <a:ext cx="184961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88458" y="8769446"/>
            <a:ext cx="1080163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37.5M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703795" y="6177280"/>
            <a:ext cx="568555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4" idx="0"/>
          </p:cNvCxnSpPr>
          <p:nvPr/>
        </p:nvCxnSpPr>
        <p:spPr>
          <a:xfrm flipH="1" flipV="1">
            <a:off x="6132585" y="3682996"/>
            <a:ext cx="4256768" cy="30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15" grpId="0"/>
      <p:bldP spid="16" grpId="0"/>
      <p:bldP spid="36" grpId="0"/>
      <p:bldP spid="38" grpId="0"/>
      <p:bldP spid="39" grpId="0"/>
      <p:bldP spid="42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 anchor="ctr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Example using Excel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9828" y="4876800"/>
            <a:ext cx="5164439" cy="1083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Simple Microeconomic Model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9828" y="6610773"/>
            <a:ext cx="5164439" cy="1083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Refine Microeconomic 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34453" y="3765888"/>
            <a:ext cx="6504801" cy="569045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n-US" sz="2800" dirty="0">
                <a:latin typeface="Helvetica" pitchFamily="34" charset="0"/>
                <a:cs typeface="Helvetica" pitchFamily="34" charset="0"/>
              </a:rPr>
              <a:t> (BeamProfitMaximizationExample.xls)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22" y="1950721"/>
            <a:ext cx="3392983" cy="174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18502" y="4876801"/>
            <a:ext cx="3055063" cy="993090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28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Consider </a:t>
            </a:r>
          </a:p>
          <a:p>
            <a:pPr algn="l"/>
            <a:r>
              <a:rPr lang="en-US" sz="28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Price sensitive </a:t>
            </a:r>
            <a:r>
              <a:rPr lang="el-GR" sz="28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800" i="1" baseline="-250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 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4572" y="6489700"/>
            <a:ext cx="3356428" cy="142397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28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Consider </a:t>
            </a:r>
          </a:p>
          <a:p>
            <a:pPr algn="l"/>
            <a:r>
              <a:rPr lang="en-US" sz="28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Price sensitive </a:t>
            </a:r>
            <a:r>
              <a:rPr lang="el-GR" sz="28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800" i="1" baseline="-250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 </a:t>
            </a:r>
            <a:endParaRPr lang="en-US" sz="2800" i="1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  <a:p>
            <a:pPr algn="l"/>
            <a:r>
              <a:rPr lang="en-US" sz="28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Design </a:t>
            </a:r>
            <a:r>
              <a:rPr lang="en-US" sz="2800" i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sensitive </a:t>
            </a:r>
            <a:r>
              <a:rPr lang="el-GR" sz="28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λ</a:t>
            </a:r>
            <a:r>
              <a:rPr lang="en-US" sz="2800" i="1" baseline="-250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 </a:t>
            </a:r>
            <a:endParaRPr lang="en-US" sz="2800" i="1" baseline="-250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 anchor="ctr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What Questions do you have?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414" y="2167467"/>
            <a:ext cx="3833707" cy="574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2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What Is Microeconomics?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454" y="3312904"/>
            <a:ext cx="2384213" cy="5418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Understand</a:t>
            </a:r>
          </a:p>
        </p:txBody>
      </p:sp>
      <p:pic>
        <p:nvPicPr>
          <p:cNvPr id="2051" name="Picture 3" descr="C:\Users\Steven\AppData\Local\Microsoft\Windows\Temporary Internet Files\Content.IE5\8L00UHTZ\MCj04399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436" y="2750634"/>
            <a:ext cx="2113280" cy="2587413"/>
          </a:xfrm>
          <a:prstGeom prst="rect">
            <a:avLst/>
          </a:prstGeom>
          <a:noFill/>
        </p:spPr>
      </p:pic>
      <p:pic>
        <p:nvPicPr>
          <p:cNvPr id="2058" name="Picture 10" descr="C:\Users\Steven\AppData\Local\Microsoft\Windows\Temporary Internet Files\Content.IE5\8L00UHTZ\MCj043699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475" y="2950786"/>
            <a:ext cx="2582898" cy="25874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75360" y="5669939"/>
            <a:ext cx="2127534" cy="569045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>
              <a:buNone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Consumers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3359575" y="3854771"/>
            <a:ext cx="1733973" cy="6502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03841" y="3617620"/>
            <a:ext cx="1935481" cy="108703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Maximize</a:t>
            </a:r>
            <a:endParaRPr lang="en-US" sz="2800" b="1" dirty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28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Profit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669867" y="3854771"/>
            <a:ext cx="1733973" cy="6502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4747" y="4484606"/>
            <a:ext cx="2384213" cy="541867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600">
                <a:latin typeface="Helvetica" pitchFamily="34" charset="0"/>
                <a:cs typeface="Helvetica" pitchFamily="34" charset="0"/>
              </a:rPr>
              <a:t>Decisions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584737" y="6322482"/>
            <a:ext cx="2384213" cy="541867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300" dirty="0">
                <a:latin typeface="Helvetica" pitchFamily="34" charset="0"/>
                <a:cs typeface="Helvetica" pitchFamily="34" charset="0"/>
              </a:rPr>
              <a:t>Advertising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536853" y="4985174"/>
            <a:ext cx="3576320" cy="578695"/>
          </a:xfrm>
          <a:prstGeom prst="rect">
            <a:avLst/>
          </a:prstGeom>
        </p:spPr>
        <p:txBody>
          <a:bodyPr vert="horz" lIns="130046" tIns="65023" rIns="130046" bIns="65023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300" dirty="0">
                <a:latin typeface="Helvetica" pitchFamily="34" charset="0"/>
                <a:cs typeface="Helvetica" pitchFamily="34" charset="0"/>
              </a:rPr>
              <a:t>Produce right amount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536853" y="5635414"/>
            <a:ext cx="3576320" cy="578695"/>
          </a:xfrm>
          <a:prstGeom prst="rect">
            <a:avLst/>
          </a:prstGeom>
        </p:spPr>
        <p:txBody>
          <a:bodyPr vert="horz" lIns="130046" tIns="65023" rIns="130046" bIns="65023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300" dirty="0">
                <a:latin typeface="Helvetica" pitchFamily="34" charset="0"/>
                <a:cs typeface="Helvetica" pitchFamily="34" charset="0"/>
              </a:rPr>
              <a:t>Set right price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 rot="5400000">
            <a:off x="10048475" y="7189468"/>
            <a:ext cx="1035850" cy="541867"/>
          </a:xfrm>
          <a:prstGeom prst="rect">
            <a:avLst/>
          </a:prstGeom>
        </p:spPr>
        <p:txBody>
          <a:bodyPr vert="horz" lIns="130046" tIns="65023" rIns="130046" bIns="6502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400" b="1" dirty="0">
                <a:latin typeface="Helvetica" pitchFamily="34" charset="0"/>
                <a:cs typeface="Helvetica" pitchFamily="34" charset="0"/>
              </a:rPr>
              <a:t>…</a:t>
            </a:r>
          </a:p>
        </p:txBody>
      </p:sp>
      <p:sp>
        <p:nvSpPr>
          <p:cNvPr id="10" name="Left Bracket 9"/>
          <p:cNvSpPr/>
          <p:nvPr/>
        </p:nvSpPr>
        <p:spPr>
          <a:xfrm>
            <a:off x="9320107" y="5171780"/>
            <a:ext cx="156257" cy="241435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58614" y="2059093"/>
            <a:ext cx="2384213" cy="541867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Demand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653476" y="2059093"/>
            <a:ext cx="2384213" cy="541867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Supply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60637" y="5669939"/>
            <a:ext cx="1742244" cy="569045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>
              <a:buNone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Producer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17521" y="5635414"/>
            <a:ext cx="2428473" cy="1181862"/>
          </a:xfrm>
          <a:prstGeom prst="rect">
            <a:avLst/>
          </a:prstGeom>
          <a:solidFill>
            <a:schemeClr val="bg1"/>
          </a:solidFill>
        </p:spPr>
        <p:txBody>
          <a:bodyPr wrap="none" lIns="130046" tIns="65023" rIns="130046" bIns="65023">
            <a:spAutoFit/>
          </a:bodyPr>
          <a:lstStyle/>
          <a:p>
            <a:pPr algn="ctr">
              <a:buNone/>
            </a:pPr>
            <a:r>
              <a:rPr lang="en-US" sz="3400" b="1" dirty="0">
                <a:latin typeface="Helvetica" pitchFamily="34" charset="0"/>
                <a:cs typeface="Helvetica" pitchFamily="34" charset="0"/>
              </a:rPr>
              <a:t>Producers</a:t>
            </a:r>
          </a:p>
          <a:p>
            <a:pPr algn="ctr">
              <a:buNone/>
            </a:pPr>
            <a:r>
              <a:rPr lang="en-US" sz="3400" b="1" dirty="0">
                <a:latin typeface="Helvetica" pitchFamily="34" charset="0"/>
                <a:cs typeface="Helvetica" pitchFamily="34" charset="0"/>
              </a:rPr>
              <a:t>(We)</a:t>
            </a:r>
          </a:p>
        </p:txBody>
      </p:sp>
    </p:spTree>
    <p:extLst>
      <p:ext uri="{BB962C8B-B14F-4D97-AF65-F5344CB8AC3E}">
        <p14:creationId xmlns:p14="http://schemas.microsoft.com/office/powerpoint/2010/main" val="5648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/>
      <p:bldP spid="12" grpId="0" animBg="1"/>
      <p:bldP spid="13" grpId="0"/>
      <p:bldP spid="15" grpId="0"/>
      <p:bldP spid="16" grpId="0"/>
      <p:bldP spid="18" grpId="0"/>
      <p:bldP spid="19" grpId="0"/>
      <p:bldP spid="1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What Is Microeconomics?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79358" y="2169583"/>
            <a:ext cx="1673276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Helvetica" pitchFamily="34" charset="0"/>
                <a:cs typeface="Helvetica" pitchFamily="34" charset="0"/>
              </a:rPr>
              <a:t>Supply</a:t>
            </a:r>
            <a:endParaRPr lang="en-US" dirty="0">
              <a:solidFill>
                <a:srgbClr val="0066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8410" y="6518995"/>
            <a:ext cx="2006700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Demand</a:t>
            </a:r>
            <a:endParaRPr lang="en-US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5651" y="2709333"/>
            <a:ext cx="2673549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Helvetica" pitchFamily="34" charset="0"/>
                <a:cs typeface="Helvetica" pitchFamily="34" charset="0"/>
              </a:rPr>
              <a:t>(Producers)</a:t>
            </a:r>
            <a:endParaRPr lang="en-US" dirty="0">
              <a:solidFill>
                <a:srgbClr val="0066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1571" y="7060861"/>
            <a:ext cx="2930029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(Consumers)</a:t>
            </a:r>
            <a:endParaRPr lang="en-US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6644" y="1950720"/>
            <a:ext cx="6854613" cy="652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41032" y="3518139"/>
            <a:ext cx="2518057" cy="111620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3200" b="1" dirty="0" smtClean="0">
                <a:latin typeface="Helvetica" pitchFamily="34" charset="0"/>
                <a:cs typeface="Helvetica" pitchFamily="34" charset="0"/>
              </a:rPr>
              <a:t>Market </a:t>
            </a:r>
          </a:p>
          <a:p>
            <a:pPr algn="ctr"/>
            <a:r>
              <a:rPr lang="en-US" sz="3200" b="1" dirty="0" smtClean="0">
                <a:latin typeface="Helvetica" pitchFamily="34" charset="0"/>
                <a:cs typeface="Helvetica" pitchFamily="34" charset="0"/>
              </a:rPr>
              <a:t>Equilibrium</a:t>
            </a:r>
            <a:endParaRPr lang="en-US" sz="3200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5890491" y="4634340"/>
            <a:ext cx="9570" cy="12508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Why Might Curves Shift?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12500" r="59896" b="26389"/>
          <a:stretch>
            <a:fillRect/>
          </a:stretch>
        </p:blipFill>
        <p:spPr bwMode="auto">
          <a:xfrm>
            <a:off x="2492589" y="2059093"/>
            <a:ext cx="6827519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54876" y="2184061"/>
            <a:ext cx="1673276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Helvetica" pitchFamily="34" charset="0"/>
                <a:cs typeface="Helvetica" pitchFamily="34" charset="0"/>
              </a:rPr>
              <a:t>Supply</a:t>
            </a:r>
            <a:endParaRPr lang="en-US" dirty="0">
              <a:solidFill>
                <a:srgbClr val="0066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6010" y="6469020"/>
            <a:ext cx="2006700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Demand</a:t>
            </a:r>
            <a:endParaRPr lang="en-US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3251" y="2723812"/>
            <a:ext cx="2673549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Helvetica" pitchFamily="34" charset="0"/>
                <a:cs typeface="Helvetica" pitchFamily="34" charset="0"/>
              </a:rPr>
              <a:t>(Producers)</a:t>
            </a:r>
            <a:endParaRPr lang="en-US" dirty="0">
              <a:solidFill>
                <a:srgbClr val="0066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9171" y="7010886"/>
            <a:ext cx="2930029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(Consumers)</a:t>
            </a:r>
            <a:endParaRPr lang="en-US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Why might curves shift?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98413"/>
            <a:ext cx="11704320" cy="73693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latin typeface="Helvetica" pitchFamily="34" charset="0"/>
                <a:cs typeface="Helvetica" pitchFamily="34" charset="0"/>
              </a:rPr>
              <a:t>Supply shifts: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Technology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improvements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Resource availability decreases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Organizational/Managerial improvements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Competitors entering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market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Government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intervention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Worker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strikes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latin typeface="Helvetica" pitchFamily="34" charset="0"/>
                <a:cs typeface="Helvetica" pitchFamily="34" charset="0"/>
              </a:rPr>
              <a:t>Demand shifts: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Improved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design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Increased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income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Perceived status of product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increases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Behavioral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change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Substitutes get more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expensive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Helvetica" pitchFamily="34" charset="0"/>
                <a:cs typeface="Helvetica" pitchFamily="34" charset="0"/>
              </a:rPr>
              <a:t>Complements get more </a:t>
            </a: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expensive</a:t>
            </a:r>
            <a:endParaRPr lang="en-US" sz="26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400" y="1698413"/>
            <a:ext cx="11704320" cy="73693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Supply shifts: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Technology improvements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(shifts right)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Resource availability decreases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(shifts left)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Organizational/Managerial improvements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 right)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Competitors entering market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 right)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Government intervention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(either way)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Worker strikes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 left)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endParaRPr lang="en-US" sz="2600" dirty="0" smtClean="0">
              <a:latin typeface="Helvetica" pitchFamily="34" charset="0"/>
              <a:cs typeface="Helvetica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Demand shifts: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Improved design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 right)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Increased income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 right)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Perceived status of product increases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 right)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Behavioral change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(either way)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Substitutes get more expensive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 right)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itchFamily="34" charset="0"/>
                <a:cs typeface="Helvetica" pitchFamily="34" charset="0"/>
              </a:rPr>
              <a:t>Complements get more expensive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</a:rPr>
              <a:t>(shift left)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endParaRPr lang="en-US" sz="2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59" y="3669453"/>
            <a:ext cx="4257041" cy="326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Producers’ Considerations</a:t>
            </a:r>
          </a:p>
        </p:txBody>
      </p:sp>
      <p:pic>
        <p:nvPicPr>
          <p:cNvPr id="5122" name="Picture 2" descr="C:\Users\Steven\AppData\Local\Microsoft\Windows\Temporary Internet Files\Content.IE5\8L00UHTZ\MPj043867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347" y="2086719"/>
            <a:ext cx="8994987" cy="5391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1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Producers’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763888"/>
            <a:ext cx="11704320" cy="73039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Costs (labor, materials, distribution, and manufacturing)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Pricing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Production quantities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Investment in new technologies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Manufacturing process 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Available storage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Time of distribution chain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Attractiveness of product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Product features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Seasonal demand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Manufacturing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brokers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distributors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retailers </a:t>
            </a:r>
            <a:r>
              <a:rPr lang="en-US" sz="2800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consumer</a:t>
            </a:r>
          </a:p>
          <a:p>
            <a:pPr>
              <a:lnSpc>
                <a:spcPct val="110000"/>
              </a:lnSpc>
              <a:spcBef>
                <a:spcPts val="853"/>
              </a:spcBef>
              <a:spcAft>
                <a:spcPts val="427"/>
              </a:spcAft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3"/>
            <a:ext cx="11704320" cy="1625600"/>
          </a:xfrm>
        </p:spPr>
        <p:txBody>
          <a:bodyPr vert="horz" lIns="0" tIns="0" rIns="0" bIns="0" rtlCol="0">
            <a:noAutofit/>
          </a:bodyPr>
          <a:lstStyle/>
          <a:p>
            <a:pPr algn="l" defTabSz="891725">
              <a:buFont typeface="Arial" pitchFamily="34" charset="0"/>
            </a:pP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Example: </a:t>
            </a:r>
            <a:r>
              <a:rPr lang="en-US" sz="5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IPad</a:t>
            </a:r>
            <a:r>
              <a:rPr lang="en-US" sz="5700" dirty="0">
                <a:solidFill>
                  <a:schemeClr val="tx1">
                    <a:lumMod val="95000"/>
                    <a:lumOff val="5000"/>
                  </a:schemeClr>
                </a:solidFill>
                <a:latin typeface="PTF NORDIC Std" pitchFamily="34" charset="0"/>
                <a:ea typeface="+mn-ea"/>
                <a:cs typeface="+mn-cs"/>
              </a:rPr>
              <a:t> MINI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9"/>
          <a:stretch/>
        </p:blipFill>
        <p:spPr>
          <a:xfrm>
            <a:off x="866987" y="4876800"/>
            <a:ext cx="3889971" cy="3820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43"/>
          <a:stretch/>
        </p:blipFill>
        <p:spPr>
          <a:xfrm>
            <a:off x="650240" y="2059094"/>
            <a:ext cx="5201920" cy="296672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64200" y="2209800"/>
            <a:ext cx="6553200" cy="6172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Engineering Decisions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Storage capacity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(32GB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, 64GB,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128GB, 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</a:rPr>
              <a:t>etc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Battery life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Shape/dimensions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Screen size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Functionality</a:t>
            </a:r>
          </a:p>
          <a:p>
            <a:pPr>
              <a:spcBef>
                <a:spcPts val="600"/>
              </a:spcBef>
              <a:buNone/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Pricing/Production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Price ($329, $429, $529, </a:t>
            </a:r>
            <a:r>
              <a:rPr lang="en-US" sz="2000" dirty="0" err="1" smtClean="0">
                <a:latin typeface="Helvetica" pitchFamily="34" charset="0"/>
                <a:cs typeface="Helvetica" pitchFamily="34" charset="0"/>
              </a:rPr>
              <a:t>etc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Volume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Prices of applications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Warranty availability</a:t>
            </a:r>
          </a:p>
          <a:p>
            <a:pPr>
              <a:spcBef>
                <a:spcPts val="600"/>
              </a:spcBef>
              <a:buNone/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Investment Decisions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Viable for release in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2017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	Release new gens in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2018, 2019,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and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2020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948</Words>
  <Application>Microsoft Office PowerPoint</Application>
  <PresentationFormat>Custom</PresentationFormat>
  <Paragraphs>266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Tahoma</vt:lpstr>
      <vt:lpstr>Helvetica Light</vt:lpstr>
      <vt:lpstr>Helvetica Neue</vt:lpstr>
      <vt:lpstr>Calibri</vt:lpstr>
      <vt:lpstr>PTF NORDIC Std</vt:lpstr>
      <vt:lpstr>Helvetica</vt:lpstr>
      <vt:lpstr>Cambria Math</vt:lpstr>
      <vt:lpstr>Wingdings</vt:lpstr>
      <vt:lpstr>White</vt:lpstr>
      <vt:lpstr>Equation</vt:lpstr>
      <vt:lpstr>PowerPoint Presentation</vt:lpstr>
      <vt:lpstr>Objective</vt:lpstr>
      <vt:lpstr>What Is Microeconomics?</vt:lpstr>
      <vt:lpstr>What Is Microeconomics?</vt:lpstr>
      <vt:lpstr>Why Might Curves Shift?</vt:lpstr>
      <vt:lpstr>Why might curves shift?</vt:lpstr>
      <vt:lpstr>Producers’ Considerations</vt:lpstr>
      <vt:lpstr>Producers’ Considerations</vt:lpstr>
      <vt:lpstr>Example: IPad MINI</vt:lpstr>
      <vt:lpstr>Linear Demand Model</vt:lpstr>
      <vt:lpstr>Estimating Demand Sensitivity</vt:lpstr>
      <vt:lpstr>Where Does Data Come From?</vt:lpstr>
      <vt:lpstr>Price Sensitivity</vt:lpstr>
      <vt:lpstr>Profit, π</vt:lpstr>
      <vt:lpstr>Optimal Revenue</vt:lpstr>
      <vt:lpstr>Design Sensitivity</vt:lpstr>
      <vt:lpstr>Where Does   Come From?</vt:lpstr>
      <vt:lpstr>Design Sensitivity</vt:lpstr>
      <vt:lpstr>PowerPoint Presentation</vt:lpstr>
      <vt:lpstr>Optimal Revenue</vt:lpstr>
      <vt:lpstr>Example using Excel</vt:lpstr>
      <vt:lpstr>What Questions do you have?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</dc:creator>
  <cp:lastModifiedBy>Yi Ren</cp:lastModifiedBy>
  <cp:revision>30</cp:revision>
  <dcterms:modified xsi:type="dcterms:W3CDTF">2017-03-22T06:36:15Z</dcterms:modified>
</cp:coreProperties>
</file>