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2" r:id="rId4"/>
    <p:sldId id="273" r:id="rId5"/>
    <p:sldId id="276" r:id="rId6"/>
    <p:sldId id="275" r:id="rId7"/>
    <p:sldId id="261" r:id="rId8"/>
    <p:sldId id="263" r:id="rId9"/>
    <p:sldId id="258" r:id="rId10"/>
    <p:sldId id="259" r:id="rId11"/>
    <p:sldId id="264" r:id="rId12"/>
    <p:sldId id="265" r:id="rId13"/>
    <p:sldId id="266" r:id="rId14"/>
    <p:sldId id="267" r:id="rId15"/>
    <p:sldId id="268" r:id="rId16"/>
    <p:sldId id="269" r:id="rId17"/>
    <p:sldId id="278" r:id="rId18"/>
    <p:sldId id="279" r:id="rId19"/>
    <p:sldId id="270" r:id="rId20"/>
    <p:sldId id="271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53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9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2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5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8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0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8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4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5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413CB-2786-4E1C-A4E2-61EF4801AE82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F4F38-5F0F-4D94-A770-BB6250B05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8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Origami and </a:t>
            </a:r>
            <a:r>
              <a:rPr lang="en-US" dirty="0" smtClean="0"/>
              <a:t>Soft Robotics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MAE 540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Resch’s Pattern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3" t="34961" r="27043" b="39527"/>
          <a:stretch/>
        </p:blipFill>
        <p:spPr bwMode="auto">
          <a:xfrm>
            <a:off x="76200" y="1905000"/>
            <a:ext cx="896682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67600" y="1524000"/>
            <a:ext cx="124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Tachi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Origami activation mechanism - Thermal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24987" r="41278" b="36483"/>
          <a:stretch/>
        </p:blipFill>
        <p:spPr bwMode="auto">
          <a:xfrm>
            <a:off x="172800" y="1320000"/>
            <a:ext cx="5313600" cy="26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24357" r="40201" b="32913"/>
          <a:stretch/>
        </p:blipFill>
        <p:spPr bwMode="auto">
          <a:xfrm>
            <a:off x="135000" y="3927600"/>
            <a:ext cx="5503800" cy="2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1" y="3429000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Sheet with shape memory alloy hinges, Hawkes et al, 2010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0" y="5392800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Shape memory polymer-based self-folding structures morphed under uniform heating,</a:t>
            </a:r>
          </a:p>
          <a:p>
            <a:r>
              <a:rPr lang="en-US" dirty="0" err="1" smtClean="0"/>
              <a:t>Tolley</a:t>
            </a:r>
            <a:r>
              <a:rPr lang="en-US" dirty="0" smtClean="0"/>
              <a:t> et al,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Origami activation mechanism - Chemical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0" y="1752600"/>
            <a:ext cx="411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Folding using a mixture of chemical components. By controlling the ratio between the two components of this “active” layer, different degrees of folding were achieved.</a:t>
            </a:r>
          </a:p>
          <a:p>
            <a:endParaRPr lang="en-US" sz="2400" dirty="0" smtClean="0"/>
          </a:p>
          <a:p>
            <a:r>
              <a:rPr lang="en-US" sz="2400" dirty="0" smtClean="0"/>
              <a:t>Guan et al. 2005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3" t="32021" r="40298" b="37008"/>
          <a:stretch/>
        </p:blipFill>
        <p:spPr bwMode="auto">
          <a:xfrm>
            <a:off x="228600" y="1628164"/>
            <a:ext cx="4639023" cy="454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8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Origami activation mechanism – Electrical/Magnetic</a:t>
            </a:r>
            <a:endParaRPr 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16027" r="25501" b="32907"/>
          <a:stretch/>
        </p:blipFill>
        <p:spPr bwMode="auto">
          <a:xfrm>
            <a:off x="76200" y="609600"/>
            <a:ext cx="642216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722674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(a) A self-folding sheet with dielectric elastomer actuator under no applied electrical field (left) and with applied electrical field (right) </a:t>
            </a:r>
          </a:p>
          <a:p>
            <a:r>
              <a:rPr lang="en-US" dirty="0" smtClean="0"/>
              <a:t>(b) Photo series of a biomorphic origami robot showing the robot translating using accordion-like movement activated via electrically-induced folds (c) Magnetically induced folding of a PDMS-MAE box under zero magnetic field (left) and under non-zero magnetic field 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78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Photographs of a Miura-</a:t>
            </a:r>
            <a:r>
              <a:rPr lang="en-US" dirty="0" err="1" smtClean="0"/>
              <a:t>ori</a:t>
            </a:r>
            <a:r>
              <a:rPr lang="en-US" dirty="0" smtClean="0"/>
              <a:t> with complex defect structures and experimental demonstration of a programmable modulus</a:t>
            </a:r>
          </a:p>
          <a:p>
            <a:endParaRPr lang="en-US" dirty="0"/>
          </a:p>
          <a:p>
            <a:r>
              <a:rPr lang="en-US" dirty="0" smtClean="0"/>
              <a:t>Silverberg et al.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Origami mechanical properties</a:t>
            </a:r>
            <a:endParaRPr lang="en-US" sz="3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16483" r="26763" b="15486"/>
          <a:stretch/>
        </p:blipFill>
        <p:spPr bwMode="auto">
          <a:xfrm>
            <a:off x="152400" y="609600"/>
            <a:ext cx="6631200" cy="46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5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78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Unusually strong load bearing capability of the Ron Resch pattern was found and attributed to the unique way of folding</a:t>
            </a:r>
          </a:p>
          <a:p>
            <a:endParaRPr lang="en-US" dirty="0"/>
          </a:p>
          <a:p>
            <a:r>
              <a:rPr lang="en-US" dirty="0" smtClean="0"/>
              <a:t>Cheng et al.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Origami mechanical properties</a:t>
            </a:r>
            <a:endParaRPr lang="en-US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7" t="24042" r="21399" b="18425"/>
          <a:stretch/>
        </p:blipFill>
        <p:spPr bwMode="auto">
          <a:xfrm>
            <a:off x="-3000" y="855000"/>
            <a:ext cx="5565600" cy="394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13963" r="18148" b="15695"/>
          <a:stretch/>
        </p:blipFill>
        <p:spPr bwMode="auto">
          <a:xfrm>
            <a:off x="5562600" y="1312200"/>
            <a:ext cx="3533085" cy="30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78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Unique orientation for coupling rigidly foldable origami tubes in a “zipper” fashion that substantially increases the system stiffness and permits only one flexible deformation mode through which the structure can deploy</a:t>
            </a:r>
            <a:endParaRPr lang="en-US" dirty="0"/>
          </a:p>
          <a:p>
            <a:r>
              <a:rPr lang="en-US" dirty="0" err="1" smtClean="0"/>
              <a:t>Filipov</a:t>
            </a:r>
            <a:r>
              <a:rPr lang="en-US" dirty="0" smtClean="0"/>
              <a:t> et al.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Origami mechanical properties</a:t>
            </a:r>
            <a:endParaRPr lang="en-US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t="17533" r="31128" b="24725"/>
          <a:stretch/>
        </p:blipFill>
        <p:spPr bwMode="auto">
          <a:xfrm>
            <a:off x="0" y="1295400"/>
            <a:ext cx="498971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3" t="9764" r="9826" b="33859"/>
          <a:stretch/>
        </p:blipFill>
        <p:spPr bwMode="auto">
          <a:xfrm>
            <a:off x="5029200" y="1407600"/>
            <a:ext cx="4100963" cy="3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8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Origami mechanical properties</a:t>
            </a:r>
            <a:endParaRPr lang="en-US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t="11724" r="19633" b="12056"/>
          <a:stretch/>
        </p:blipFill>
        <p:spPr bwMode="auto">
          <a:xfrm>
            <a:off x="13800" y="1524000"/>
            <a:ext cx="6465600" cy="52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882" r="19090" b="33438"/>
          <a:stretch/>
        </p:blipFill>
        <p:spPr bwMode="auto">
          <a:xfrm>
            <a:off x="5943600" y="3966092"/>
            <a:ext cx="3124200" cy="280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9600"/>
            <a:ext cx="663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Space-filling tessellations of </a:t>
            </a:r>
            <a:r>
              <a:rPr lang="en-US" dirty="0" err="1" smtClean="0"/>
              <a:t>polyhedra</a:t>
            </a:r>
            <a:r>
              <a:rPr lang="en-US" dirty="0" smtClean="0"/>
              <a:t> to create three-dimensional reconfigurable materials comprising a periodic assembly of rigid plates and elastic hinges, </a:t>
            </a:r>
            <a:r>
              <a:rPr lang="en-US" dirty="0" err="1" smtClean="0"/>
              <a:t>Overvelde</a:t>
            </a:r>
            <a:r>
              <a:rPr lang="en-US" dirty="0" smtClean="0"/>
              <a:t> et al. 2017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50600" y="3669268"/>
            <a:ext cx="392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Average connectivity – average mobility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1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Origami mechanical properties</a:t>
            </a:r>
            <a:endParaRPr lang="en-US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41260" r="18530" b="24199"/>
          <a:stretch/>
        </p:blipFill>
        <p:spPr bwMode="auto">
          <a:xfrm>
            <a:off x="36000" y="1367066"/>
            <a:ext cx="9069281" cy="320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46482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Normalized stiffness K/E of prismatic architected materials, </a:t>
            </a:r>
            <a:r>
              <a:rPr lang="en-US" dirty="0" err="1" smtClean="0"/>
              <a:t>Overvelde</a:t>
            </a:r>
            <a:r>
              <a:rPr lang="en-US" dirty="0" smtClean="0"/>
              <a:t> et al.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020270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deformable wheel robot using the ball-shaped </a:t>
            </a:r>
            <a:r>
              <a:rPr lang="en-US" dirty="0" err="1" smtClean="0"/>
              <a:t>waterbomb</a:t>
            </a:r>
            <a:r>
              <a:rPr lang="en-US" dirty="0" smtClean="0"/>
              <a:t> origami pattern</a:t>
            </a:r>
          </a:p>
          <a:p>
            <a:endParaRPr lang="en-US" dirty="0"/>
          </a:p>
          <a:p>
            <a:r>
              <a:rPr lang="en-US" dirty="0" smtClean="0"/>
              <a:t>Lee et al. 2013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Origami + Robotics</a:t>
            </a:r>
            <a:endParaRPr lang="en-US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612" r="47437" b="26824"/>
          <a:stretch/>
        </p:blipFill>
        <p:spPr bwMode="auto">
          <a:xfrm>
            <a:off x="0" y="652800"/>
            <a:ext cx="547797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0" t="35800" r="17384" b="29029"/>
          <a:stretch/>
        </p:blipFill>
        <p:spPr bwMode="auto">
          <a:xfrm>
            <a:off x="5439572" y="639600"/>
            <a:ext cx="3182400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1" t="34016" r="9475" b="32992"/>
          <a:stretch/>
        </p:blipFill>
        <p:spPr bwMode="auto">
          <a:xfrm>
            <a:off x="5421233" y="3200400"/>
            <a:ext cx="34941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5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onsieur.ddo.jp/newblog/2011/12/OrigamiBullMoos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Origami (</a:t>
            </a:r>
            <a:r>
              <a:rPr lang="zh-CN" altLang="en-US" dirty="0" smtClean="0"/>
              <a:t>折紙</a:t>
            </a:r>
            <a:r>
              <a:rPr lang="en-US" altLang="zh-CN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020270"/>
            <a:ext cx="784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miniature robotic device that can fold-up on the spot, accomplish tasks, and disappear by degradation into the environment, thermal activated, remotely controlled by an alternating external magnetic field</a:t>
            </a:r>
          </a:p>
          <a:p>
            <a:endParaRPr lang="en-US" dirty="0"/>
          </a:p>
          <a:p>
            <a:r>
              <a:rPr lang="en-US" dirty="0" smtClean="0"/>
              <a:t>Miyashita et al.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Origami + Robotics</a:t>
            </a:r>
            <a:endParaRPr lang="en-US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2992" r="19440" b="32704"/>
          <a:stretch/>
        </p:blipFill>
        <p:spPr bwMode="auto">
          <a:xfrm>
            <a:off x="-61800" y="685800"/>
            <a:ext cx="9223588" cy="433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5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Robert Lang’s TED talk: https://www.youtube.com/watch?v=NYKcOFQCeno</a:t>
            </a:r>
          </a:p>
          <a:p>
            <a:r>
              <a:rPr lang="en-US" dirty="0" smtClean="0"/>
              <a:t>Resch’s pattern: https://www.youtube.com/watch?v=lKiSbG47Quo</a:t>
            </a:r>
          </a:p>
          <a:p>
            <a:r>
              <a:rPr lang="en-US" dirty="0" smtClean="0"/>
              <a:t>Freeform origami from Dr. </a:t>
            </a:r>
            <a:r>
              <a:rPr lang="en-US" dirty="0" err="1" smtClean="0"/>
              <a:t>Tarchi</a:t>
            </a:r>
            <a:r>
              <a:rPr lang="en-US" dirty="0" smtClean="0"/>
              <a:t>: https://www.youtube.com/watch?v=9fByo_BoE64</a:t>
            </a:r>
          </a:p>
          <a:p>
            <a:r>
              <a:rPr lang="en-US" dirty="0" smtClean="0"/>
              <a:t>Reprogrammable mechanical metamaterials: https://www.youtube.com/watch?v=jr4rb0IGUM0</a:t>
            </a:r>
          </a:p>
          <a:p>
            <a:r>
              <a:rPr lang="en-US" dirty="0"/>
              <a:t>Paper Tubes Make Stiff Origami </a:t>
            </a:r>
            <a:r>
              <a:rPr lang="en-US" dirty="0" smtClean="0"/>
              <a:t>Structures: https://www.youtube.com/watch?v=pzhvqMfYY50</a:t>
            </a:r>
          </a:p>
          <a:p>
            <a:pPr fontAlgn="t"/>
            <a:r>
              <a:rPr lang="en-US" dirty="0"/>
              <a:t>O</a:t>
            </a:r>
            <a:r>
              <a:rPr lang="en-US" dirty="0" smtClean="0"/>
              <a:t>rigami </a:t>
            </a:r>
            <a:r>
              <a:rPr lang="en-US" dirty="0"/>
              <a:t>wheel robot base on magic-ball origami </a:t>
            </a:r>
            <a:r>
              <a:rPr lang="en-US" dirty="0" smtClean="0"/>
              <a:t>structure: https://www.youtube.com/watch?v=EiInnP8RzFI</a:t>
            </a:r>
          </a:p>
          <a:p>
            <a:pPr fontAlgn="t"/>
            <a:r>
              <a:rPr lang="en-US" dirty="0" smtClean="0"/>
              <a:t>An Untethered Miniature Origami Robot that Self-folds, Walks, Swims, and Degrades: https://www.youtube.com/watch?v=jS2eW6FBpG4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 Circle Packing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6" t="54873" r="11741" b="22032"/>
          <a:stretch/>
        </p:blipFill>
        <p:spPr bwMode="auto">
          <a:xfrm>
            <a:off x="159687" y="1447800"/>
            <a:ext cx="5400000" cy="158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5263" y="6488668"/>
            <a:ext cx="357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Lang, Origami Design Secrets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2" t="19317" r="10805" b="63780"/>
          <a:stretch/>
        </p:blipFill>
        <p:spPr bwMode="auto">
          <a:xfrm>
            <a:off x="0" y="3184200"/>
            <a:ext cx="5515200" cy="11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2" t="67821" r="10875" b="13491"/>
          <a:stretch/>
        </p:blipFill>
        <p:spPr bwMode="auto">
          <a:xfrm>
            <a:off x="-11400" y="4495800"/>
            <a:ext cx="5515200" cy="12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0169" y="1491734"/>
            <a:ext cx="4167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Flaps: Basic components of an origami</a:t>
            </a:r>
            <a:endParaRPr lang="en-US" sz="20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6" t="35065" r="15146" b="49817"/>
          <a:stretch/>
        </p:blipFill>
        <p:spPr bwMode="auto">
          <a:xfrm>
            <a:off x="6248400" y="1838987"/>
            <a:ext cx="2667000" cy="238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0795" y="2209800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Flap</a:t>
            </a:r>
            <a:endParaRPr lang="en-US" sz="2800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5853000" y="2471410"/>
            <a:ext cx="454200" cy="629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5867400"/>
            <a:ext cx="3984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Space efficiency: </a:t>
            </a:r>
          </a:p>
          <a:p>
            <a:r>
              <a:rPr lang="en-US" sz="2000" dirty="0" smtClean="0"/>
              <a:t>Corner flap &gt; Edge flap &gt; Middle flap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59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 Circle Packing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5263" y="6488668"/>
            <a:ext cx="357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Lang, Origami Design Secrets</a:t>
            </a:r>
            <a:endParaRPr lang="en-US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2" t="45039" r="20813" b="23254"/>
          <a:stretch/>
        </p:blipFill>
        <p:spPr bwMode="auto">
          <a:xfrm>
            <a:off x="126000" y="1371600"/>
            <a:ext cx="561356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4" t="51128" r="11671" b="22205"/>
          <a:stretch/>
        </p:blipFill>
        <p:spPr bwMode="auto">
          <a:xfrm>
            <a:off x="11150" y="4308264"/>
            <a:ext cx="5559177" cy="239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46234" y="1287966"/>
            <a:ext cx="35075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Origami design = Circle packing</a:t>
            </a:r>
          </a:p>
          <a:p>
            <a:endParaRPr lang="en-US" sz="2000" dirty="0"/>
          </a:p>
          <a:p>
            <a:r>
              <a:rPr lang="en-US" sz="2000" dirty="0" smtClean="0"/>
              <a:t>Constraints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No overlap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Symmetric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Variable radius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 smtClean="0"/>
              <a:t>Objective</a:t>
            </a:r>
          </a:p>
          <a:p>
            <a:r>
              <a:rPr lang="en-US" sz="2000" dirty="0" smtClean="0"/>
              <a:t>Larger radius = larger origami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78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 Circle Packing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5263" y="6488668"/>
            <a:ext cx="357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Lang, Origami Design Secrets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1276290"/>
            <a:ext cx="3036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Optimal packing for N=1…9</a:t>
            </a:r>
            <a:endParaRPr lang="en-US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7" t="18611" r="24269" b="14856"/>
          <a:stretch/>
        </p:blipFill>
        <p:spPr bwMode="auto">
          <a:xfrm>
            <a:off x="76200" y="1143000"/>
            <a:ext cx="5181600" cy="571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4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 Circle Packing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5263" y="6488668"/>
            <a:ext cx="357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Lang, Origami Design Secrets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1" t="21111" r="14724" b="7926"/>
          <a:stretch/>
        </p:blipFill>
        <p:spPr bwMode="auto">
          <a:xfrm>
            <a:off x="152399" y="1219200"/>
            <a:ext cx="5412863" cy="555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1276290"/>
            <a:ext cx="3707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Possible tarantula crease patterns</a:t>
            </a:r>
            <a:endParaRPr lang="en-US" sz="2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1" t="26037" r="15145" b="39843"/>
          <a:stretch/>
        </p:blipFill>
        <p:spPr bwMode="auto">
          <a:xfrm>
            <a:off x="5810833" y="3161469"/>
            <a:ext cx="3303767" cy="166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6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err="1" smtClean="0"/>
              <a:t>Muira-ori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t="37795" r="16501" b="28294"/>
          <a:stretch/>
        </p:blipFill>
        <p:spPr bwMode="auto">
          <a:xfrm>
            <a:off x="61800" y="533400"/>
            <a:ext cx="9067800" cy="298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4" t="43150" r="22310" b="29763"/>
          <a:stretch/>
        </p:blipFill>
        <p:spPr bwMode="auto">
          <a:xfrm>
            <a:off x="-4814" y="3581400"/>
            <a:ext cx="5041214" cy="287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0200" y="34332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Optimal calculated origami tessellations </a:t>
            </a:r>
          </a:p>
          <a:p>
            <a:r>
              <a:rPr lang="en-US" b="1" dirty="0" err="1" smtClean="0"/>
              <a:t>a,g</a:t>
            </a:r>
            <a:r>
              <a:rPr lang="en-US" b="1" dirty="0" smtClean="0"/>
              <a:t>,</a:t>
            </a:r>
            <a:r>
              <a:rPr lang="en-US" dirty="0" smtClean="0"/>
              <a:t> Logarithmic spiral—zero Gauss curvature (generalized cylinder). </a:t>
            </a:r>
          </a:p>
          <a:p>
            <a:r>
              <a:rPr lang="en-US" b="1" dirty="0" err="1" smtClean="0"/>
              <a:t>b,h</a:t>
            </a:r>
            <a:r>
              <a:rPr lang="en-US" b="1" dirty="0" smtClean="0"/>
              <a:t>,</a:t>
            </a:r>
            <a:r>
              <a:rPr lang="en-US" dirty="0" smtClean="0"/>
              <a:t> Sphere—positive Gauss curvature. </a:t>
            </a:r>
          </a:p>
          <a:p>
            <a:r>
              <a:rPr lang="en-US" b="1" dirty="0" err="1" smtClean="0"/>
              <a:t>c,i</a:t>
            </a:r>
            <a:r>
              <a:rPr lang="en-US" b="1" dirty="0" smtClean="0"/>
              <a:t>,</a:t>
            </a:r>
            <a:r>
              <a:rPr lang="en-US" dirty="0" smtClean="0"/>
              <a:t> Hyperbolic paraboloid—negative Gauss curvature. </a:t>
            </a:r>
          </a:p>
          <a:p>
            <a:r>
              <a:rPr lang="en-US" b="1" dirty="0" err="1" smtClean="0"/>
              <a:t>d,j</a:t>
            </a:r>
            <a:r>
              <a:rPr lang="en-US" b="1" dirty="0" smtClean="0"/>
              <a:t>,</a:t>
            </a:r>
            <a:r>
              <a:rPr lang="en-US" dirty="0" smtClean="0"/>
              <a:t> Pill—cylindrical waist with positively curved caps. </a:t>
            </a:r>
          </a:p>
          <a:p>
            <a:r>
              <a:rPr lang="en-US" b="1" dirty="0" err="1" smtClean="0"/>
              <a:t>e,k</a:t>
            </a:r>
            <a:r>
              <a:rPr lang="en-US" b="1" dirty="0" smtClean="0"/>
              <a:t>,</a:t>
            </a:r>
            <a:r>
              <a:rPr lang="en-US" dirty="0" smtClean="0"/>
              <a:t> Candlestick—cylindrical waist with negatively curved caps. </a:t>
            </a:r>
          </a:p>
          <a:p>
            <a:r>
              <a:rPr lang="en-US" b="1" dirty="0" err="1" smtClean="0"/>
              <a:t>f,l</a:t>
            </a:r>
            <a:r>
              <a:rPr lang="en-US" b="1" dirty="0" smtClean="0"/>
              <a:t>,</a:t>
            </a:r>
            <a:r>
              <a:rPr lang="en-US" dirty="0" smtClean="0"/>
              <a:t> Vase—positively curved base with negatively curved neck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820" y="6477000"/>
            <a:ext cx="179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Dudte</a:t>
            </a:r>
            <a:r>
              <a:rPr lang="en-US" dirty="0" smtClean="0"/>
              <a:t> et al.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Resch’s Pattern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15958" r="13071" b="12231"/>
          <a:stretch/>
        </p:blipFill>
        <p:spPr bwMode="auto">
          <a:xfrm>
            <a:off x="76200" y="914400"/>
            <a:ext cx="892386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12468"/>
            <a:ext cx="124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Tachi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Resch’s Pattern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6" t="10604" r="27700" b="25354"/>
          <a:stretch/>
        </p:blipFill>
        <p:spPr bwMode="auto">
          <a:xfrm>
            <a:off x="5105112" y="2723700"/>
            <a:ext cx="4004088" cy="385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3" t="33071" r="28163" b="34908"/>
          <a:stretch/>
        </p:blipFill>
        <p:spPr bwMode="auto">
          <a:xfrm>
            <a:off x="304800" y="4431600"/>
            <a:ext cx="4471200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47979" r="13980" b="16010"/>
          <a:stretch/>
        </p:blipFill>
        <p:spPr bwMode="auto">
          <a:xfrm>
            <a:off x="50400" y="795000"/>
            <a:ext cx="5410200" cy="163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67600" y="1524000"/>
            <a:ext cx="124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Tachi</a:t>
            </a:r>
            <a:r>
              <a:rPr lang="en-US" dirty="0" smtClean="0"/>
              <a:t>, 2013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9" t="34541" r="20350" b="30078"/>
          <a:stretch/>
        </p:blipFill>
        <p:spPr bwMode="auto">
          <a:xfrm>
            <a:off x="50400" y="2434310"/>
            <a:ext cx="4871208" cy="189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2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588</Words>
  <Application>Microsoft Office PowerPoint</Application>
  <PresentationFormat>On-screen Show (4:3)</PresentationFormat>
  <Paragraphs>84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Origami and Soft Robotics</vt:lpstr>
      <vt:lpstr>Origami (折紙)</vt:lpstr>
      <vt:lpstr>Origami Circle Packing</vt:lpstr>
      <vt:lpstr>Origami Circle Packing</vt:lpstr>
      <vt:lpstr>Origami Circle Packing</vt:lpstr>
      <vt:lpstr>Origami Circle Packing</vt:lpstr>
      <vt:lpstr>Muira-ori</vt:lpstr>
      <vt:lpstr>Resch’s Pattern</vt:lpstr>
      <vt:lpstr>Resch’s Pattern</vt:lpstr>
      <vt:lpstr>Resch’s Pattern</vt:lpstr>
      <vt:lpstr>Origami activation mechanism - Thermal</vt:lpstr>
      <vt:lpstr>Origami activation mechanism - Chemical</vt:lpstr>
      <vt:lpstr>Origami activation mechanism – Electrical/Magnetic</vt:lpstr>
      <vt:lpstr>Origami mechanical properties</vt:lpstr>
      <vt:lpstr>Origami mechanical properties</vt:lpstr>
      <vt:lpstr>Origami mechanical properties</vt:lpstr>
      <vt:lpstr>Origami mechanical properties</vt:lpstr>
      <vt:lpstr>Origami mechanical properties</vt:lpstr>
      <vt:lpstr>Origami + Robotics</vt:lpstr>
      <vt:lpstr>Origami + Robotics</vt:lpstr>
      <vt:lpstr>Video Links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Robotics and Origami</dc:title>
  <dc:creator>Yi Ren</dc:creator>
  <cp:lastModifiedBy>Yi Ren</cp:lastModifiedBy>
  <cp:revision>24</cp:revision>
  <dcterms:created xsi:type="dcterms:W3CDTF">2017-03-14T04:54:54Z</dcterms:created>
  <dcterms:modified xsi:type="dcterms:W3CDTF">2017-03-14T22:06:05Z</dcterms:modified>
</cp:coreProperties>
</file>